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67" r:id="rId4"/>
    <p:sldId id="272" r:id="rId5"/>
    <p:sldId id="273" r:id="rId6"/>
    <p:sldId id="276" r:id="rId7"/>
    <p:sldId id="277" r:id="rId8"/>
    <p:sldId id="278" r:id="rId9"/>
    <p:sldId id="279" r:id="rId10"/>
    <p:sldId id="263" r:id="rId1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p14="http://schemas.microsoft.com/office/powerpoint/2010/main" xmlns=""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p14="http://schemas.microsoft.com/office/powerpoint/2010/main" xmlns="" val="48340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28E1813E-31F9-44AA-AE03-3C2EE4B0D737}" type="slidenum">
              <a:rPr lang="es-MX" smtClean="0"/>
              <a:pPr/>
              <a:t>6</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063" y="-14058"/>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sp>
        <p:nvSpPr>
          <p:cNvPr id="40" name="Triángulo isósceles 39"/>
          <p:cNvSpPr/>
          <p:nvPr/>
        </p:nvSpPr>
        <p:spPr>
          <a:xfrm rot="9802839">
            <a:off x="6247153" y="5979337"/>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4"/>
          <a:stretch>
            <a:fillRect/>
          </a:stretch>
        </p:blipFill>
        <p:spPr>
          <a:xfrm>
            <a:off x="2222695" y="5201026"/>
            <a:ext cx="2477892" cy="1408570"/>
          </a:xfrm>
          <a:prstGeom prst="rect">
            <a:avLst/>
          </a:prstGeom>
        </p:spPr>
      </p:pic>
      <p:sp>
        <p:nvSpPr>
          <p:cNvPr id="29" name="28 Rectángulo"/>
          <p:cNvSpPr/>
          <p:nvPr/>
        </p:nvSpPr>
        <p:spPr>
          <a:xfrm>
            <a:off x="153980" y="1313049"/>
            <a:ext cx="7315455" cy="1938992"/>
          </a:xfrm>
          <a:prstGeom prst="rect">
            <a:avLst/>
          </a:prstGeom>
        </p:spPr>
        <p:txBody>
          <a:bodyPr wrap="square">
            <a:spAutoFit/>
          </a:bodyPr>
          <a:lstStyle/>
          <a:p>
            <a:r>
              <a:rPr lang="es-MX" sz="4000" dirty="0" smtClean="0">
                <a:solidFill>
                  <a:schemeClr val="accent4">
                    <a:lumMod val="75000"/>
                  </a:schemeClr>
                </a:solidFill>
                <a:latin typeface="Arial Black" pitchFamily="34" charset="0"/>
              </a:rPr>
              <a:t>ABRIR LA MENTE PARA CONECTAR CON LOS DEMÁS </a:t>
            </a:r>
            <a:endParaRPr lang="es-MX" sz="4000" dirty="0">
              <a:solidFill>
                <a:schemeClr val="accent4">
                  <a:lumMod val="75000"/>
                </a:schemeClr>
              </a:solidFill>
              <a:latin typeface="Arial Black" pitchFamily="34" charset="0"/>
            </a:endParaRPr>
          </a:p>
        </p:txBody>
      </p:sp>
      <p:sp>
        <p:nvSpPr>
          <p:cNvPr id="8" name="Oval 8">
            <a:extLst>
              <a:ext uri="{FF2B5EF4-FFF2-40B4-BE49-F238E27FC236}">
                <a16:creationId xmlns="" xmlns:a16="http://schemas.microsoft.com/office/drawing/2014/main" id="{A542659A-4FA0-6F4D-B73D-B428747300F6}"/>
              </a:ext>
            </a:extLst>
          </p:cNvPr>
          <p:cNvSpPr/>
          <p:nvPr/>
        </p:nvSpPr>
        <p:spPr>
          <a:xfrm>
            <a:off x="2037144" y="2602073"/>
            <a:ext cx="2812647" cy="250759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CONCIENCIA SOCIAL</a:t>
            </a:r>
            <a:endParaRPr lang="en-US" dirty="0"/>
          </a:p>
        </p:txBody>
      </p:sp>
      <p:pic>
        <p:nvPicPr>
          <p:cNvPr id="10" name="9 Imagen" descr="C:\Users\BECAS 3\AppData\Local\Microsoft\Windows\Temporary Internet Files\Content.IE5\XQVOUYMH\gente_normal[1].jpg"/>
          <p:cNvPicPr/>
          <p:nvPr/>
        </p:nvPicPr>
        <p:blipFill>
          <a:blip r:embed="rId5" cstate="print"/>
          <a:srcRect/>
          <a:stretch>
            <a:fillRect/>
          </a:stretch>
        </p:blipFill>
        <p:spPr bwMode="auto">
          <a:xfrm>
            <a:off x="2538545" y="2836549"/>
            <a:ext cx="1760811" cy="1487865"/>
          </a:xfrm>
          <a:prstGeom prst="rect">
            <a:avLst/>
          </a:prstGeom>
          <a:noFill/>
          <a:ln w="9525">
            <a:noFill/>
            <a:miter lim="800000"/>
            <a:headEnd/>
            <a:tailEnd/>
          </a:ln>
        </p:spPr>
      </p:pic>
    </p:spTree>
    <p:extLst>
      <p:ext uri="{BB962C8B-B14F-4D97-AF65-F5344CB8AC3E}">
        <p14:creationId xmlns:p14="http://schemas.microsoft.com/office/powerpoint/2010/main" xmlns=""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solidFill>
                  <a:schemeClr val="accent4">
                    <a:lumMod val="75000"/>
                  </a:schemeClr>
                </a:solidFill>
              </a:rPr>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p14="http://schemas.microsoft.com/office/powerpoint/2010/main" xmlns=""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chemeClr val="accent4">
              <a:lumMod val="20000"/>
              <a:lumOff val="80000"/>
            </a:schemeClr>
          </a:solidFill>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520506" y="1350519"/>
            <a:ext cx="7976380" cy="4893647"/>
          </a:xfrm>
          <a:prstGeom prst="rect">
            <a:avLst/>
          </a:prstGeom>
          <a:solidFill>
            <a:schemeClr val="accent4">
              <a:lumMod val="20000"/>
              <a:lumOff val="80000"/>
            </a:schemeClr>
          </a:solidFill>
        </p:spPr>
        <p:txBody>
          <a:bodyPr wrap="square">
            <a:spAutoFit/>
          </a:bodyPr>
          <a:lstStyle/>
          <a:p>
            <a:pPr algn="just"/>
            <a:r>
              <a:rPr lang="es-MX" sz="2400" dirty="0" smtClean="0">
                <a:solidFill>
                  <a:schemeClr val="accent4">
                    <a:lumMod val="75000"/>
                  </a:schemeClr>
                </a:solidFill>
                <a:latin typeface="Arial Black" pitchFamily="34" charset="0"/>
              </a:rPr>
              <a:t>CONTEXTO</a:t>
            </a:r>
          </a:p>
          <a:p>
            <a:pPr algn="just"/>
            <a:endParaRPr lang="es-MX" dirty="0" smtClean="0">
              <a:latin typeface="Arial Black" pitchFamily="34" charset="0"/>
            </a:endParaRPr>
          </a:p>
          <a:p>
            <a:pPr algn="just">
              <a:lnSpc>
                <a:spcPct val="150000"/>
              </a:lnSpc>
            </a:pPr>
            <a:r>
              <a:rPr lang="es-MX" dirty="0" smtClean="0">
                <a:solidFill>
                  <a:schemeClr val="accent4">
                    <a:lumMod val="75000"/>
                  </a:schemeClr>
                </a:solidFill>
              </a:rPr>
              <a:t>Al ser una de las distintas formas que existen para estructurar y ejecutar ideas, la mentalidad auto centrada puede ser modificada partiendo de una toma de conciencia, de la voluntad y de la puesta en práctica de nuevas estructuras de pensamiento. En esta lección los estudiantes establecerán el impacto que tiene una mente cerrada en su relación con las personas con quienes convive dentro y fuera de la escuela.</a:t>
            </a:r>
          </a:p>
          <a:p>
            <a:pPr algn="just">
              <a:lnSpc>
                <a:spcPct val="150000"/>
              </a:lnSpc>
            </a:pPr>
            <a:endParaRPr lang="es-ES" dirty="0" smtClean="0">
              <a:solidFill>
                <a:schemeClr val="accent4">
                  <a:lumMod val="75000"/>
                </a:schemeClr>
              </a:solidFill>
              <a:latin typeface="Arial Black" pitchFamily="34" charset="0"/>
            </a:endParaRPr>
          </a:p>
          <a:p>
            <a:pPr algn="just">
              <a:lnSpc>
                <a:spcPct val="150000"/>
              </a:lnSpc>
            </a:pPr>
            <a:r>
              <a:rPr lang="es-MX" b="1" dirty="0" smtClean="0">
                <a:solidFill>
                  <a:schemeClr val="accent4">
                    <a:lumMod val="75000"/>
                  </a:schemeClr>
                </a:solidFill>
              </a:rPr>
              <a:t>Vínculos auto centrados: </a:t>
            </a:r>
            <a:r>
              <a:rPr lang="es-MX" dirty="0" smtClean="0">
                <a:solidFill>
                  <a:schemeClr val="accent4">
                    <a:lumMod val="75000"/>
                  </a:schemeClr>
                </a:solidFill>
              </a:rPr>
              <a:t>Son las relaciones que se basan en el egocentrismo, los intereses personales y la indiferencia hacia los demás. Se trata de un contacto poco profundo que no genera lazos afectivos</a:t>
            </a:r>
            <a:endParaRPr lang="es-MX" dirty="0">
              <a:solidFill>
                <a:schemeClr val="accent4">
                  <a:lumMod val="75000"/>
                </a:schemeClr>
              </a:solidFill>
              <a:latin typeface="Arial Black" pitchFamily="34" charset="0"/>
            </a:endParaRPr>
          </a:p>
        </p:txBody>
      </p:sp>
    </p:spTree>
    <p:extLst>
      <p:ext uri="{BB962C8B-B14F-4D97-AF65-F5344CB8AC3E}">
        <p14:creationId xmlns:p14="http://schemas.microsoft.com/office/powerpoint/2010/main" xmlns=""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chemeClr val="accent4">
              <a:lumMod val="40000"/>
              <a:lumOff val="60000"/>
            </a:schemeClr>
          </a:solidFill>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12889"/>
            <a:ext cx="7047914" cy="1323439"/>
          </a:xfrm>
          <a:prstGeom prst="rect">
            <a:avLst/>
          </a:prstGeom>
          <a:noFill/>
        </p:spPr>
        <p:txBody>
          <a:bodyPr wrap="square" rtlCol="0">
            <a:spAutoFit/>
          </a:bodyPr>
          <a:lstStyle/>
          <a:p>
            <a:r>
              <a:rPr lang="es-MX" sz="2000" dirty="0" smtClean="0">
                <a:solidFill>
                  <a:schemeClr val="accent4">
                    <a:lumMod val="75000"/>
                  </a:schemeClr>
                </a:solidFill>
                <a:latin typeface="Arial Black" pitchFamily="34" charset="0"/>
              </a:rPr>
              <a:t>¿Cuál es el objetivo de la lección?</a:t>
            </a:r>
          </a:p>
          <a:p>
            <a:r>
              <a:rPr lang="es-MX" sz="2000" dirty="0" smtClean="0">
                <a:latin typeface="Arial Black" pitchFamily="34" charset="0"/>
              </a:rPr>
              <a:t> </a:t>
            </a:r>
            <a:r>
              <a:rPr lang="es-MX" sz="2000" dirty="0" smtClean="0"/>
              <a:t>Que los estudiantes propongan acciones que disminuyan la mentalidad auto centrada y favorezcan la consideración hacia los demás.</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224723"/>
            <a:ext cx="9015413" cy="1200329"/>
          </a:xfrm>
          <a:prstGeom prst="rect">
            <a:avLst/>
          </a:prstGeom>
        </p:spPr>
        <p:txBody>
          <a:bodyPr wrap="square">
            <a:spAutoFit/>
          </a:bodyPr>
          <a:lstStyle/>
          <a:p>
            <a:pPr algn="r"/>
            <a:r>
              <a:rPr lang="es-MX" dirty="0" smtClean="0">
                <a:solidFill>
                  <a:schemeClr val="accent4">
                    <a:lumMod val="75000"/>
                  </a:schemeClr>
                </a:solidFill>
                <a:latin typeface="Arial Black" pitchFamily="34" charset="0"/>
              </a:rPr>
              <a:t>¿Por qué es importante? </a:t>
            </a:r>
          </a:p>
          <a:p>
            <a:pPr algn="r"/>
            <a:r>
              <a:rPr lang="es-MX" dirty="0" smtClean="0"/>
              <a:t>Porque al identificar las desventajas de la mentalidad auto centrada, los estudiantes pueden inferir las ventajas de la mentalidad abierta a nivel personal y colectivo con el n de conectar de manera empática con los demás. </a:t>
            </a:r>
            <a:endParaRPr lang="es-MX" dirty="0">
              <a:latin typeface="Arial" pitchFamily="34" charset="0"/>
              <a:cs typeface="Arial" pitchFamily="34" charset="0"/>
            </a:endParaRPr>
          </a:p>
        </p:txBody>
      </p:sp>
      <p:sp>
        <p:nvSpPr>
          <p:cNvPr id="18" name="17 CuadroTexto"/>
          <p:cNvSpPr txBox="1"/>
          <p:nvPr/>
        </p:nvSpPr>
        <p:spPr>
          <a:xfrm>
            <a:off x="0" y="2449256"/>
            <a:ext cx="9015412" cy="4524315"/>
          </a:xfrm>
          <a:prstGeom prst="rect">
            <a:avLst/>
          </a:prstGeom>
          <a:solidFill>
            <a:schemeClr val="accent4">
              <a:lumMod val="40000"/>
              <a:lumOff val="60000"/>
            </a:schemeClr>
          </a:solidFill>
        </p:spPr>
        <p:txBody>
          <a:bodyPr wrap="square" rtlCol="0">
            <a:spAutoFit/>
          </a:bodyPr>
          <a:lstStyle/>
          <a:p>
            <a:r>
              <a:rPr lang="es-MX" dirty="0" smtClean="0">
                <a:latin typeface="Arial Black" pitchFamily="34" charset="0"/>
              </a:rPr>
              <a:t>Estructura de la sesión y recomendaciones específicas</a:t>
            </a:r>
          </a:p>
          <a:p>
            <a:endParaRPr lang="es-MX" dirty="0" smtClean="0">
              <a:latin typeface="Arial Black" pitchFamily="34" charset="0"/>
            </a:endParaRPr>
          </a:p>
          <a:p>
            <a:r>
              <a:rPr lang="es-MX" dirty="0" smtClean="0">
                <a:solidFill>
                  <a:schemeClr val="accent4">
                    <a:lumMod val="75000"/>
                  </a:schemeClr>
                </a:solidFill>
                <a:latin typeface="Arial Black" pitchFamily="34" charset="0"/>
              </a:rPr>
              <a:t>Presentación</a:t>
            </a:r>
          </a:p>
          <a:p>
            <a:r>
              <a:rPr lang="es-MX" dirty="0" smtClean="0">
                <a:latin typeface="Arial" pitchFamily="34" charset="0"/>
                <a:cs typeface="Arial" pitchFamily="34" charset="0"/>
              </a:rPr>
              <a:t> Invita a los estudiantes a leer la introducción de la actividad,</a:t>
            </a:r>
            <a:r>
              <a:rPr lang="es-MX" dirty="0" smtClean="0"/>
              <a:t> </a:t>
            </a:r>
            <a:r>
              <a:rPr lang="es-MX" dirty="0" smtClean="0">
                <a:latin typeface="Arial" pitchFamily="34" charset="0"/>
                <a:cs typeface="Arial" pitchFamily="34" charset="0"/>
              </a:rPr>
              <a:t>la cita y “El reto es”.</a:t>
            </a:r>
          </a:p>
          <a:p>
            <a:endParaRPr lang="es-ES" dirty="0" smtClean="0">
              <a:latin typeface="Arial Black" pitchFamily="34" charset="0"/>
            </a:endParaRPr>
          </a:p>
          <a:p>
            <a:r>
              <a:rPr lang="es-MX" sz="1600" b="1" dirty="0" smtClean="0">
                <a:solidFill>
                  <a:schemeClr val="accent4">
                    <a:lumMod val="75000"/>
                  </a:schemeClr>
                </a:solidFill>
              </a:rPr>
              <a:t>“La empatía desaparece en el mismo momento en que nuestros sentimientos son tan poderosos como para anular todo lo demás y no dejar abierta la menor posibilidad de sintonizar con el otro”. Daniel </a:t>
            </a:r>
            <a:r>
              <a:rPr lang="es-MX" sz="1600" b="1" dirty="0" err="1" smtClean="0">
                <a:solidFill>
                  <a:schemeClr val="accent4">
                    <a:lumMod val="75000"/>
                  </a:schemeClr>
                </a:solidFill>
              </a:rPr>
              <a:t>Goleman</a:t>
            </a:r>
            <a:endParaRPr lang="es-ES" sz="1600" b="1" dirty="0" smtClean="0">
              <a:solidFill>
                <a:schemeClr val="accent4">
                  <a:lumMod val="75000"/>
                </a:schemeClr>
              </a:solidFill>
              <a:latin typeface="Arial Black" pitchFamily="34" charset="0"/>
            </a:endParaRPr>
          </a:p>
          <a:p>
            <a:pPr algn="just"/>
            <a:r>
              <a:rPr lang="es-MX" b="1" dirty="0" smtClean="0">
                <a:latin typeface="Arial Black" pitchFamily="34" charset="0"/>
                <a:cs typeface="Arial" pitchFamily="34" charset="0"/>
              </a:rPr>
              <a:t>Introducción</a:t>
            </a:r>
          </a:p>
          <a:p>
            <a:pPr algn="just"/>
            <a:r>
              <a:rPr lang="es-MX" dirty="0" smtClean="0">
                <a:solidFill>
                  <a:schemeClr val="accent4">
                    <a:lumMod val="75000"/>
                  </a:schemeClr>
                </a:solidFill>
              </a:rPr>
              <a:t>¿Alguna vez has sentido envidia o celos? Seguramente sí porque todas las personas experimentamos esas emociones ante algo que no conseguimos y otra persona sí. Esto sucede porque nuestra mente trabaja a veces en modo auto centrado, limitándose a sí misma a partir de una postura egocéntrica en la que los intereses personales se consideran los más importantes, actuando con indiferencia y sin interés empático hacia los demás. </a:t>
            </a:r>
          </a:p>
          <a:p>
            <a:pPr algn="just"/>
            <a:r>
              <a:rPr lang="es-MX" b="1" dirty="0" smtClean="0">
                <a:solidFill>
                  <a:schemeClr val="accent4">
                    <a:lumMod val="75000"/>
                  </a:schemeClr>
                </a:solidFill>
              </a:rPr>
              <a:t>El reto es </a:t>
            </a:r>
            <a:r>
              <a:rPr lang="es-MX" dirty="0" smtClean="0">
                <a:solidFill>
                  <a:schemeClr val="accent4">
                    <a:lumMod val="75000"/>
                  </a:schemeClr>
                </a:solidFill>
              </a:rPr>
              <a:t>proponer acciones que disminuyan la mentalidad auto centrada y favorezcan la consideración hacia los demás.</a:t>
            </a:r>
            <a:endParaRPr lang="es-MX"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9144000" cy="6938891"/>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7996744" cy="6678751"/>
          </a:xfrm>
          <a:prstGeom prst="rect">
            <a:avLst/>
          </a:prstGeom>
          <a:noFill/>
        </p:spPr>
        <p:txBody>
          <a:bodyPr wrap="square" rtlCol="0">
            <a:spAutoFit/>
          </a:bodyPr>
          <a:lstStyle/>
          <a:p>
            <a:r>
              <a:rPr lang="es-MX" sz="2000" dirty="0" smtClean="0">
                <a:solidFill>
                  <a:schemeClr val="accent4">
                    <a:lumMod val="75000"/>
                  </a:schemeClr>
                </a:solidFill>
                <a:latin typeface="Arial Black" pitchFamily="34" charset="0"/>
              </a:rPr>
              <a:t>Actividad 1:  Identificación de las características de una mentalidad auto centrada y una abierta.</a:t>
            </a:r>
          </a:p>
          <a:p>
            <a:endParaRPr lang="es-MX" sz="2000" dirty="0" smtClean="0">
              <a:latin typeface="Arial Black" pitchFamily="34" charset="0"/>
            </a:endParaRPr>
          </a:p>
          <a:p>
            <a:pPr marL="457200" indent="-457200">
              <a:buAutoNum type="alphaLcPeriod"/>
            </a:pPr>
            <a:r>
              <a:rPr lang="es-MX" sz="2000" b="1" dirty="0" smtClean="0">
                <a:solidFill>
                  <a:schemeClr val="accent4">
                    <a:lumMod val="75000"/>
                  </a:schemeClr>
                </a:solidFill>
              </a:rPr>
              <a:t>En parejas analicen las imágenes, comenten las características que a su consideración tiene cada una y escriban en el espacio en blanco una definición por tipo de mentalidad. ¿Azul?</a:t>
            </a:r>
          </a:p>
          <a:p>
            <a:pPr marL="457200" indent="-457200">
              <a:buAutoNum type="alphaLcPeriod"/>
            </a:pPr>
            <a:endParaRPr lang="es-ES" sz="2000" dirty="0" smtClean="0"/>
          </a:p>
          <a:p>
            <a:pPr marL="457200" indent="-457200">
              <a:buAutoNum type="alphaLcPeriod"/>
            </a:pPr>
            <a:endParaRPr lang="es-ES" sz="2000" dirty="0" smtClean="0"/>
          </a:p>
          <a:p>
            <a:pPr marL="457200" indent="-457200">
              <a:buAutoNum type="alphaLcPeriod"/>
            </a:pPr>
            <a:endParaRPr lang="es-ES" sz="2000" dirty="0" smtClean="0"/>
          </a:p>
          <a:p>
            <a:pPr marL="457200" indent="-457200">
              <a:buAutoNum type="alphaLcPeriod"/>
            </a:pPr>
            <a:endParaRPr lang="es-ES" sz="2000" dirty="0" smtClean="0"/>
          </a:p>
          <a:p>
            <a:pPr marL="457200" indent="-457200">
              <a:buAutoNum type="alphaLcPeriod"/>
            </a:pPr>
            <a:endParaRPr lang="es-ES" sz="2000" dirty="0" smtClean="0"/>
          </a:p>
          <a:p>
            <a:pPr marL="457200" indent="-457200">
              <a:buAutoNum type="alphaLcPeriod"/>
            </a:pPr>
            <a:endParaRPr lang="es-ES" sz="2000" dirty="0" smtClean="0"/>
          </a:p>
          <a:p>
            <a:pPr marL="457200" indent="-457200">
              <a:buAutoNum type="alphaLcPeriod"/>
            </a:pPr>
            <a:endParaRPr lang="es-ES" sz="2000" dirty="0" smtClean="0"/>
          </a:p>
          <a:p>
            <a:pPr marL="457200" indent="-457200">
              <a:buAutoNum type="alphaLcPeriod"/>
            </a:pPr>
            <a:endParaRPr lang="es-ES" sz="2000" dirty="0" smtClean="0"/>
          </a:p>
          <a:p>
            <a:pPr marL="457200" indent="-457200">
              <a:buAutoNum type="alphaLcPeriod"/>
            </a:pPr>
            <a:endParaRPr lang="es-ES" sz="2000" dirty="0" smtClean="0"/>
          </a:p>
          <a:p>
            <a:pPr marL="457200" indent="-457200">
              <a:buAutoNum type="alphaLcPeriod"/>
            </a:pPr>
            <a:endParaRPr lang="es-ES" sz="2000" dirty="0" smtClean="0"/>
          </a:p>
          <a:p>
            <a:pPr marL="457200" indent="-457200">
              <a:buAutoNum type="alphaLcPeriod"/>
            </a:pPr>
            <a:endParaRPr lang="es-MX" sz="2000" dirty="0" smtClean="0"/>
          </a:p>
          <a:p>
            <a:pPr marL="457200" indent="-457200">
              <a:buAutoNum type="alphaLcPeriod"/>
            </a:pPr>
            <a:endParaRPr lang="es-ES" sz="2000" dirty="0" smtClean="0"/>
          </a:p>
          <a:p>
            <a:pPr marL="457200" indent="-457200"/>
            <a:endParaRPr lang="es-MX" sz="2000" dirty="0" smtClean="0"/>
          </a:p>
          <a:p>
            <a:pPr marL="457200" indent="-457200">
              <a:buAutoNum type="alphaLcPeriod"/>
            </a:pPr>
            <a:endParaRPr lang="es-MX" sz="2000" dirty="0" smtClean="0">
              <a:latin typeface="Arial" pitchFamily="34" charset="0"/>
              <a:cs typeface="Arial" pitchFamily="34" charset="0"/>
            </a:endParaRPr>
          </a:p>
          <a:p>
            <a:r>
              <a:rPr lang="es-MX" sz="1400" dirty="0" smtClean="0">
                <a:cs typeface="Arial" pitchFamily="34" charset="0"/>
              </a:rPr>
              <a:t> </a:t>
            </a:r>
            <a:r>
              <a:rPr lang="es-MX" sz="1400" b="1" dirty="0" smtClean="0"/>
              <a:t>Solicite que respondan las preguntas y generen conclusiones al respecto. • Propicie la participación de dos parejas para que compartan sus conclusiones con el grupo.</a:t>
            </a:r>
            <a:endParaRPr lang="es-MX" sz="1400" b="1" cap="small" dirty="0">
              <a:solidFill>
                <a:srgbClr val="FF0000"/>
              </a:solidFill>
              <a:cs typeface="Arial" pitchFamily="34" charset="0"/>
            </a:endParaRPr>
          </a:p>
        </p:txBody>
      </p:sp>
      <p:graphicFrame>
        <p:nvGraphicFramePr>
          <p:cNvPr id="7" name="6 Tabla"/>
          <p:cNvGraphicFramePr>
            <a:graphicFrameLocks noGrp="1"/>
          </p:cNvGraphicFramePr>
          <p:nvPr/>
        </p:nvGraphicFramePr>
        <p:xfrm>
          <a:off x="532263" y="2095580"/>
          <a:ext cx="7465324" cy="4058453"/>
        </p:xfrm>
        <a:graphic>
          <a:graphicData uri="http://schemas.openxmlformats.org/drawingml/2006/table">
            <a:tbl>
              <a:tblPr firstRow="1" bandRow="1">
                <a:tableStyleId>{C4B1156A-380E-4F78-BDF5-A606A8083BF9}</a:tableStyleId>
              </a:tblPr>
              <a:tblGrid>
                <a:gridCol w="3732662"/>
                <a:gridCol w="3732662"/>
              </a:tblGrid>
              <a:tr h="2014152">
                <a:tc>
                  <a:txBody>
                    <a:bodyPr/>
                    <a:lstStyle/>
                    <a:p>
                      <a:r>
                        <a:rPr lang="es-MX" dirty="0" smtClean="0"/>
                        <a:t>Mentalidad auto centrada</a:t>
                      </a:r>
                    </a:p>
                    <a:p>
                      <a:endParaRPr lang="es-ES" dirty="0" smtClean="0"/>
                    </a:p>
                    <a:p>
                      <a:endParaRPr lang="es-MX" dirty="0"/>
                    </a:p>
                  </a:txBody>
                  <a:tcPr/>
                </a:tc>
                <a:tc>
                  <a:txBody>
                    <a:bodyPr/>
                    <a:lstStyle/>
                    <a:p>
                      <a:r>
                        <a:rPr lang="es-MX" dirty="0" smtClean="0"/>
                        <a:t>Mentalidad centrada en los demás</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MX" dirty="0"/>
                    </a:p>
                  </a:txBody>
                  <a:tcPr/>
                </a:tc>
              </a:tr>
              <a:tr h="1772453">
                <a:tc>
                  <a:txBody>
                    <a:bodyPr/>
                    <a:lstStyle/>
                    <a:p>
                      <a:r>
                        <a:rPr lang="es-ES" dirty="0" smtClean="0"/>
                        <a:t>Definición </a:t>
                      </a:r>
                    </a:p>
                    <a:p>
                      <a:endParaRPr lang="es-ES" dirty="0" smtClean="0"/>
                    </a:p>
                    <a:p>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Definición </a:t>
                      </a:r>
                      <a:endParaRPr lang="es-MX" dirty="0" smtClean="0"/>
                    </a:p>
                    <a:p>
                      <a:endParaRPr lang="es-ES" dirty="0" smtClean="0"/>
                    </a:p>
                  </a:txBody>
                  <a:tcPr/>
                </a:tc>
              </a:tr>
            </a:tbl>
          </a:graphicData>
        </a:graphic>
      </p:graphicFrame>
      <p:sp>
        <p:nvSpPr>
          <p:cNvPr id="8" name="7 CuadroTexto"/>
          <p:cNvSpPr txBox="1"/>
          <p:nvPr/>
        </p:nvSpPr>
        <p:spPr>
          <a:xfrm>
            <a:off x="696036" y="2524837"/>
            <a:ext cx="3452883" cy="1754326"/>
          </a:xfrm>
          <a:prstGeom prst="rect">
            <a:avLst/>
          </a:prstGeom>
          <a:solidFill>
            <a:schemeClr val="accent4">
              <a:lumMod val="20000"/>
              <a:lumOff val="80000"/>
            </a:schemeClr>
          </a:solidFill>
        </p:spPr>
        <p:txBody>
          <a:bodyPr wrap="square" rtlCol="0">
            <a:spAutoFit/>
          </a:bodyPr>
          <a:lstStyle/>
          <a:p>
            <a:endParaRPr lang="es-ES" dirty="0" smtClean="0"/>
          </a:p>
          <a:p>
            <a:endParaRPr lang="es-ES" dirty="0" smtClean="0"/>
          </a:p>
          <a:p>
            <a:endParaRPr lang="es-ES" dirty="0" smtClean="0"/>
          </a:p>
          <a:p>
            <a:endParaRPr lang="es-ES" dirty="0" smtClean="0"/>
          </a:p>
          <a:p>
            <a:endParaRPr lang="es-ES" dirty="0" smtClean="0"/>
          </a:p>
          <a:p>
            <a:endParaRPr lang="es-MX" dirty="0"/>
          </a:p>
        </p:txBody>
      </p:sp>
      <p:graphicFrame>
        <p:nvGraphicFramePr>
          <p:cNvPr id="9" name="8 Tabla"/>
          <p:cNvGraphicFramePr>
            <a:graphicFrameLocks noGrp="1"/>
          </p:cNvGraphicFramePr>
          <p:nvPr/>
        </p:nvGraphicFramePr>
        <p:xfrm>
          <a:off x="4585650" y="2502469"/>
          <a:ext cx="3125335" cy="1874050"/>
        </p:xfrm>
        <a:graphic>
          <a:graphicData uri="http://schemas.openxmlformats.org/drawingml/2006/table">
            <a:tbl>
              <a:tblPr firstRow="1" bandRow="1">
                <a:tableStyleId>{5C22544A-7EE6-4342-B048-85BDC9FD1C3A}</a:tableStyleId>
              </a:tblPr>
              <a:tblGrid>
                <a:gridCol w="625067"/>
                <a:gridCol w="625067"/>
                <a:gridCol w="625067"/>
                <a:gridCol w="663280"/>
                <a:gridCol w="586854"/>
              </a:tblGrid>
              <a:tr h="374810">
                <a:tc>
                  <a:txBody>
                    <a:bodyPr/>
                    <a:lstStyle/>
                    <a:p>
                      <a:endParaRPr lang="es-MX" dirty="0"/>
                    </a:p>
                  </a:txBody>
                  <a:tcPr>
                    <a:solidFill>
                      <a:schemeClr val="accent3">
                        <a:lumMod val="20000"/>
                        <a:lumOff val="80000"/>
                      </a:schemeClr>
                    </a:solidFill>
                  </a:tcPr>
                </a:tc>
                <a:tc>
                  <a:txBody>
                    <a:bodyPr/>
                    <a:lstStyle/>
                    <a:p>
                      <a:endParaRPr lang="es-MX" dirty="0"/>
                    </a:p>
                  </a:txBody>
                  <a:tcPr>
                    <a:solidFill>
                      <a:schemeClr val="accent3">
                        <a:lumMod val="20000"/>
                        <a:lumOff val="80000"/>
                      </a:schemeClr>
                    </a:solidFill>
                  </a:tcPr>
                </a:tc>
                <a:tc>
                  <a:txBody>
                    <a:bodyPr/>
                    <a:lstStyle/>
                    <a:p>
                      <a:endParaRPr lang="es-MX" dirty="0"/>
                    </a:p>
                  </a:txBody>
                  <a:tcPr>
                    <a:solidFill>
                      <a:schemeClr val="accent3">
                        <a:lumMod val="40000"/>
                        <a:lumOff val="60000"/>
                      </a:schemeClr>
                    </a:solidFill>
                  </a:tcPr>
                </a:tc>
                <a:tc>
                  <a:txBody>
                    <a:bodyPr/>
                    <a:lstStyle/>
                    <a:p>
                      <a:endParaRPr lang="es-MX" dirty="0"/>
                    </a:p>
                  </a:txBody>
                  <a:tcPr>
                    <a:solidFill>
                      <a:schemeClr val="accent3">
                        <a:lumMod val="40000"/>
                        <a:lumOff val="60000"/>
                      </a:schemeClr>
                    </a:solidFill>
                  </a:tcPr>
                </a:tc>
                <a:tc>
                  <a:txBody>
                    <a:bodyPr/>
                    <a:lstStyle/>
                    <a:p>
                      <a:endParaRPr lang="es-MX" dirty="0"/>
                    </a:p>
                  </a:txBody>
                  <a:tcPr>
                    <a:solidFill>
                      <a:schemeClr val="accent3">
                        <a:lumMod val="60000"/>
                        <a:lumOff val="40000"/>
                      </a:schemeClr>
                    </a:solidFill>
                  </a:tcPr>
                </a:tc>
              </a:tr>
              <a:tr h="374810">
                <a:tc>
                  <a:txBody>
                    <a:bodyPr/>
                    <a:lstStyle/>
                    <a:p>
                      <a:endParaRPr lang="es-MX" dirty="0"/>
                    </a:p>
                  </a:txBody>
                  <a:tcPr>
                    <a:solidFill>
                      <a:schemeClr val="accent3">
                        <a:lumMod val="60000"/>
                        <a:lumOff val="40000"/>
                      </a:schemeClr>
                    </a:solidFill>
                  </a:tcPr>
                </a:tc>
                <a:tc>
                  <a:txBody>
                    <a:bodyPr/>
                    <a:lstStyle/>
                    <a:p>
                      <a:endParaRPr lang="es-MX" dirty="0"/>
                    </a:p>
                  </a:txBody>
                  <a:tcPr>
                    <a:solidFill>
                      <a:schemeClr val="accent3">
                        <a:lumMod val="60000"/>
                        <a:lumOff val="40000"/>
                      </a:schemeClr>
                    </a:solidFill>
                  </a:tcPr>
                </a:tc>
                <a:tc>
                  <a:txBody>
                    <a:bodyPr/>
                    <a:lstStyle/>
                    <a:p>
                      <a:endParaRPr lang="es-MX" dirty="0"/>
                    </a:p>
                  </a:txBody>
                  <a:tcPr>
                    <a:solidFill>
                      <a:schemeClr val="accent3">
                        <a:lumMod val="60000"/>
                        <a:lumOff val="40000"/>
                      </a:schemeClr>
                    </a:solidFill>
                  </a:tcPr>
                </a:tc>
                <a:tc>
                  <a:txBody>
                    <a:bodyPr/>
                    <a:lstStyle/>
                    <a:p>
                      <a:endParaRPr lang="es-MX" dirty="0"/>
                    </a:p>
                  </a:txBody>
                  <a:tcPr>
                    <a:solidFill>
                      <a:schemeClr val="accent3">
                        <a:lumMod val="75000"/>
                      </a:schemeClr>
                    </a:solidFill>
                  </a:tcPr>
                </a:tc>
                <a:tc>
                  <a:txBody>
                    <a:bodyPr/>
                    <a:lstStyle/>
                    <a:p>
                      <a:endParaRPr lang="es-MX" dirty="0"/>
                    </a:p>
                  </a:txBody>
                  <a:tcPr>
                    <a:solidFill>
                      <a:schemeClr val="accent3">
                        <a:lumMod val="75000"/>
                      </a:schemeClr>
                    </a:solidFill>
                  </a:tcPr>
                </a:tc>
              </a:tr>
              <a:tr h="374810">
                <a:tc>
                  <a:txBody>
                    <a:bodyPr/>
                    <a:lstStyle/>
                    <a:p>
                      <a:endParaRPr lang="es-MX" dirty="0"/>
                    </a:p>
                  </a:txBody>
                  <a:tcPr>
                    <a:solidFill>
                      <a:schemeClr val="accent3">
                        <a:lumMod val="20000"/>
                        <a:lumOff val="80000"/>
                      </a:schemeClr>
                    </a:solidFill>
                  </a:tcPr>
                </a:tc>
                <a:tc>
                  <a:txBody>
                    <a:bodyPr/>
                    <a:lstStyle/>
                    <a:p>
                      <a:endParaRPr lang="es-MX" dirty="0"/>
                    </a:p>
                  </a:txBody>
                  <a:tcPr>
                    <a:solidFill>
                      <a:schemeClr val="accent3">
                        <a:lumMod val="40000"/>
                        <a:lumOff val="60000"/>
                      </a:schemeClr>
                    </a:solidFill>
                  </a:tcPr>
                </a:tc>
                <a:tc>
                  <a:txBody>
                    <a:bodyPr/>
                    <a:lstStyle/>
                    <a:p>
                      <a:endParaRPr lang="es-MX" dirty="0"/>
                    </a:p>
                  </a:txBody>
                  <a:tcPr>
                    <a:solidFill>
                      <a:schemeClr val="accent3">
                        <a:lumMod val="60000"/>
                        <a:lumOff val="40000"/>
                      </a:schemeClr>
                    </a:solidFill>
                  </a:tcPr>
                </a:tc>
                <a:tc>
                  <a:txBody>
                    <a:bodyPr/>
                    <a:lstStyle/>
                    <a:p>
                      <a:endParaRPr lang="es-MX" dirty="0"/>
                    </a:p>
                  </a:txBody>
                  <a:tcPr>
                    <a:solidFill>
                      <a:schemeClr val="accent3">
                        <a:lumMod val="50000"/>
                      </a:schemeClr>
                    </a:solidFill>
                  </a:tcPr>
                </a:tc>
                <a:tc>
                  <a:txBody>
                    <a:bodyPr/>
                    <a:lstStyle/>
                    <a:p>
                      <a:endParaRPr lang="es-MX" dirty="0"/>
                    </a:p>
                  </a:txBody>
                  <a:tcPr>
                    <a:solidFill>
                      <a:schemeClr val="accent3">
                        <a:lumMod val="50000"/>
                      </a:schemeClr>
                    </a:solidFill>
                  </a:tcPr>
                </a:tc>
              </a:tr>
              <a:tr h="374810">
                <a:tc>
                  <a:txBody>
                    <a:bodyPr/>
                    <a:lstStyle/>
                    <a:p>
                      <a:endParaRPr lang="es-MX" dirty="0"/>
                    </a:p>
                  </a:txBody>
                  <a:tcPr>
                    <a:solidFill>
                      <a:schemeClr val="accent3">
                        <a:lumMod val="40000"/>
                        <a:lumOff val="60000"/>
                      </a:schemeClr>
                    </a:solidFill>
                  </a:tcPr>
                </a:tc>
                <a:tc>
                  <a:txBody>
                    <a:bodyPr/>
                    <a:lstStyle/>
                    <a:p>
                      <a:endParaRPr lang="es-MX" dirty="0"/>
                    </a:p>
                  </a:txBody>
                  <a:tcPr>
                    <a:solidFill>
                      <a:schemeClr val="accent3">
                        <a:lumMod val="60000"/>
                        <a:lumOff val="40000"/>
                      </a:schemeClr>
                    </a:solidFill>
                  </a:tcPr>
                </a:tc>
                <a:tc>
                  <a:txBody>
                    <a:bodyPr/>
                    <a:lstStyle/>
                    <a:p>
                      <a:endParaRPr lang="es-MX" dirty="0"/>
                    </a:p>
                  </a:txBody>
                  <a:tcPr>
                    <a:solidFill>
                      <a:schemeClr val="accent3">
                        <a:lumMod val="75000"/>
                      </a:schemeClr>
                    </a:solidFill>
                  </a:tcPr>
                </a:tc>
                <a:tc>
                  <a:txBody>
                    <a:bodyPr/>
                    <a:lstStyle/>
                    <a:p>
                      <a:endParaRPr lang="es-MX" dirty="0"/>
                    </a:p>
                  </a:txBody>
                  <a:tcPr>
                    <a:solidFill>
                      <a:schemeClr val="accent3">
                        <a:lumMod val="75000"/>
                      </a:schemeClr>
                    </a:solidFill>
                  </a:tcPr>
                </a:tc>
                <a:tc>
                  <a:txBody>
                    <a:bodyPr/>
                    <a:lstStyle/>
                    <a:p>
                      <a:endParaRPr lang="es-MX" dirty="0"/>
                    </a:p>
                  </a:txBody>
                  <a:tcPr>
                    <a:solidFill>
                      <a:schemeClr val="accent3">
                        <a:lumMod val="50000"/>
                      </a:schemeClr>
                    </a:solidFill>
                  </a:tcPr>
                </a:tc>
              </a:tr>
              <a:tr h="374810">
                <a:tc>
                  <a:txBody>
                    <a:bodyPr/>
                    <a:lstStyle/>
                    <a:p>
                      <a:endParaRPr lang="es-MX" dirty="0"/>
                    </a:p>
                  </a:txBody>
                  <a:tcPr>
                    <a:solidFill>
                      <a:schemeClr val="accent3">
                        <a:lumMod val="60000"/>
                        <a:lumOff val="40000"/>
                      </a:schemeClr>
                    </a:solidFill>
                  </a:tcPr>
                </a:tc>
                <a:tc>
                  <a:txBody>
                    <a:bodyPr/>
                    <a:lstStyle/>
                    <a:p>
                      <a:endParaRPr lang="es-MX" dirty="0"/>
                    </a:p>
                  </a:txBody>
                  <a:tcPr>
                    <a:solidFill>
                      <a:schemeClr val="accent3">
                        <a:lumMod val="75000"/>
                      </a:schemeClr>
                    </a:solidFill>
                  </a:tcPr>
                </a:tc>
                <a:tc>
                  <a:txBody>
                    <a:bodyPr/>
                    <a:lstStyle/>
                    <a:p>
                      <a:endParaRPr lang="es-MX" dirty="0"/>
                    </a:p>
                  </a:txBody>
                  <a:tcPr>
                    <a:solidFill>
                      <a:schemeClr val="accent3">
                        <a:lumMod val="50000"/>
                      </a:schemeClr>
                    </a:solidFill>
                  </a:tcPr>
                </a:tc>
                <a:tc>
                  <a:txBody>
                    <a:bodyPr/>
                    <a:lstStyle/>
                    <a:p>
                      <a:endParaRPr lang="es-MX" dirty="0"/>
                    </a:p>
                  </a:txBody>
                  <a:tcPr>
                    <a:solidFill>
                      <a:schemeClr val="accent3">
                        <a:lumMod val="75000"/>
                      </a:schemeClr>
                    </a:solidFill>
                  </a:tcPr>
                </a:tc>
                <a:tc>
                  <a:txBody>
                    <a:bodyPr/>
                    <a:lstStyle/>
                    <a:p>
                      <a:endParaRPr lang="es-MX" dirty="0"/>
                    </a:p>
                  </a:txBody>
                  <a:tcPr>
                    <a:solidFill>
                      <a:schemeClr val="accent3">
                        <a:lumMod val="50000"/>
                      </a:schemeClr>
                    </a:solidFill>
                  </a:tcPr>
                </a:tc>
              </a:tr>
            </a:tbl>
          </a:graphicData>
        </a:graphic>
      </p:graphicFrame>
    </p:spTree>
    <p:extLst>
      <p:ext uri="{BB962C8B-B14F-4D97-AF65-F5344CB8AC3E}">
        <p14:creationId xmlns:p14="http://schemas.microsoft.com/office/powerpoint/2010/main" xmlns=""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191068" y="2565779"/>
            <a:ext cx="6974006" cy="818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591" y="-160189"/>
            <a:ext cx="9144000" cy="7025013"/>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8" y="-135744"/>
            <a:ext cx="8859409" cy="5293757"/>
          </a:xfrm>
          <a:prstGeom prst="rect">
            <a:avLst/>
          </a:prstGeom>
          <a:solidFill>
            <a:schemeClr val="accent4">
              <a:lumMod val="20000"/>
              <a:lumOff val="80000"/>
            </a:schemeClr>
          </a:solidFill>
        </p:spPr>
        <p:txBody>
          <a:bodyPr wrap="square" rtlCol="0">
            <a:spAutoFit/>
          </a:bodyPr>
          <a:lstStyle/>
          <a:p>
            <a:r>
              <a:rPr lang="es-MX" sz="2000" dirty="0" smtClean="0">
                <a:solidFill>
                  <a:schemeClr val="accent4">
                    <a:lumMod val="75000"/>
                  </a:schemeClr>
                </a:solidFill>
                <a:latin typeface="Arial Black" pitchFamily="34" charset="0"/>
              </a:rPr>
              <a:t>Actividad 2: </a:t>
            </a:r>
            <a:r>
              <a:rPr lang="es-MX" sz="2000" b="1" dirty="0" smtClean="0">
                <a:solidFill>
                  <a:schemeClr val="accent4">
                    <a:lumMod val="75000"/>
                  </a:schemeClr>
                </a:solidFill>
              </a:rPr>
              <a:t>Identificación de desventajas de la mentalidad auto centrada</a:t>
            </a:r>
            <a:r>
              <a:rPr lang="es-MX" sz="2000" dirty="0" smtClean="0">
                <a:solidFill>
                  <a:schemeClr val="accent4">
                    <a:lumMod val="75000"/>
                  </a:schemeClr>
                </a:solidFill>
              </a:rPr>
              <a:t>.</a:t>
            </a:r>
          </a:p>
          <a:p>
            <a:r>
              <a:rPr lang="es-MX" sz="2000" dirty="0" smtClean="0"/>
              <a:t>• </a:t>
            </a:r>
            <a:r>
              <a:rPr lang="es-MX" dirty="0" smtClean="0"/>
              <a:t>Solicite a los estudiantes que individualmente realicen la actividad, completen la tabla en su material o en su cuaderno y lean las preguntas. </a:t>
            </a:r>
          </a:p>
          <a:p>
            <a:r>
              <a:rPr lang="es-MX" dirty="0" smtClean="0"/>
              <a:t>• Propicie participaciones voluntarias para responder las preguntas finales de la actividad. </a:t>
            </a:r>
          </a:p>
          <a:p>
            <a:r>
              <a:rPr lang="es-MX" b="1" dirty="0" smtClean="0">
                <a:solidFill>
                  <a:schemeClr val="accent4">
                    <a:lumMod val="75000"/>
                  </a:schemeClr>
                </a:solidFill>
              </a:rPr>
              <a:t>b. En algunas personas destaca más la mentalidad auto centrada y en otras la mentalidad centrada en los demás. ¿Qué pasaría con las siguientes combinaciones si esas personas tuvieran que hacer un trabajo en parejas?</a:t>
            </a:r>
          </a:p>
          <a:p>
            <a:endParaRPr lang="es-ES" sz="2000" dirty="0" smtClean="0">
              <a:latin typeface="Arial Black" pitchFamily="34" charset="0"/>
            </a:endParaRPr>
          </a:p>
          <a:p>
            <a:r>
              <a:rPr lang="es-MX" sz="1400" dirty="0" smtClean="0"/>
              <a:t>Persona con mente auto centrada                                            Persona con mente auto centrada </a:t>
            </a:r>
          </a:p>
          <a:p>
            <a:endParaRPr lang="es-ES" sz="1400" dirty="0" smtClean="0"/>
          </a:p>
          <a:p>
            <a:endParaRPr lang="es-ES" sz="1400" dirty="0" smtClean="0"/>
          </a:p>
          <a:p>
            <a:endParaRPr lang="es-MX" sz="1400" dirty="0" smtClean="0"/>
          </a:p>
          <a:p>
            <a:r>
              <a:rPr lang="es-MX" sz="1400" dirty="0" smtClean="0"/>
              <a:t>Persona con mentalidad centrada en los demás                  Persona con mente auto centrada </a:t>
            </a:r>
          </a:p>
          <a:p>
            <a:endParaRPr lang="es-ES" sz="1400" dirty="0" smtClean="0"/>
          </a:p>
          <a:p>
            <a:endParaRPr lang="es-ES" sz="1400" dirty="0" smtClean="0"/>
          </a:p>
          <a:p>
            <a:endParaRPr lang="es-MX" sz="1400" dirty="0" smtClean="0"/>
          </a:p>
          <a:p>
            <a:r>
              <a:rPr lang="es-MX" sz="1400" dirty="0" smtClean="0"/>
              <a:t>Persona con mentalidad centrada en los demás                Persona con mentalidad centrada en los demás</a:t>
            </a:r>
          </a:p>
          <a:p>
            <a:endParaRPr lang="es-ES" sz="1400" dirty="0" smtClean="0">
              <a:latin typeface="Arial Black" pitchFamily="34" charset="0"/>
            </a:endParaRPr>
          </a:p>
          <a:p>
            <a:endParaRPr lang="es-ES" sz="1400" dirty="0" smtClean="0">
              <a:latin typeface="Arial Black" pitchFamily="34" charset="0"/>
            </a:endParaRPr>
          </a:p>
          <a:p>
            <a:endParaRPr lang="es-MX" sz="1400" dirty="0" smtClean="0">
              <a:latin typeface="Arial Black" pitchFamily="34" charset="0"/>
            </a:endParaRPr>
          </a:p>
          <a:p>
            <a:endParaRPr lang="es-MX" sz="2000" dirty="0" smtClean="0">
              <a:latin typeface="Arial Black" pitchFamily="34" charset="0"/>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C:\Users\BECAS 3\AppData\Local\Microsoft\Windows\Temporary Internet Files\Content.IE5\CCPOBORB\businesswoman-2103656_960_720[1].png"/>
          <p:cNvPicPr>
            <a:picLocks noChangeAspect="1" noChangeArrowheads="1"/>
          </p:cNvPicPr>
          <p:nvPr/>
        </p:nvPicPr>
        <p:blipFill>
          <a:blip r:embed="rId4"/>
          <a:srcRect/>
          <a:stretch>
            <a:fillRect/>
          </a:stretch>
        </p:blipFill>
        <p:spPr bwMode="auto">
          <a:xfrm>
            <a:off x="5166531" y="3243813"/>
            <a:ext cx="647416" cy="604856"/>
          </a:xfrm>
          <a:prstGeom prst="rect">
            <a:avLst/>
          </a:prstGeom>
          <a:noFill/>
        </p:spPr>
      </p:pic>
      <p:pic>
        <p:nvPicPr>
          <p:cNvPr id="1027" name="Picture 3" descr="C:\Users\BECAS 3\AppData\Local\Microsoft\Windows\Temporary Internet Files\Content.IE5\8APRSCA2\people-1082897_960_720[1].jpg"/>
          <p:cNvPicPr>
            <a:picLocks noChangeAspect="1" noChangeArrowheads="1"/>
          </p:cNvPicPr>
          <p:nvPr/>
        </p:nvPicPr>
        <p:blipFill>
          <a:blip r:embed="rId5"/>
          <a:srcRect/>
          <a:stretch>
            <a:fillRect/>
          </a:stretch>
        </p:blipFill>
        <p:spPr bwMode="auto">
          <a:xfrm>
            <a:off x="1228875" y="4170409"/>
            <a:ext cx="681819" cy="715491"/>
          </a:xfrm>
          <a:prstGeom prst="rect">
            <a:avLst/>
          </a:prstGeom>
          <a:noFill/>
        </p:spPr>
      </p:pic>
      <p:pic>
        <p:nvPicPr>
          <p:cNvPr id="11" name="Picture 3" descr="C:\Users\BECAS 3\AppData\Local\Microsoft\Windows\Temporary Internet Files\Content.IE5\8APRSCA2\people-1082897_960_720[1].jpg"/>
          <p:cNvPicPr>
            <a:picLocks noChangeAspect="1" noChangeArrowheads="1"/>
          </p:cNvPicPr>
          <p:nvPr/>
        </p:nvPicPr>
        <p:blipFill>
          <a:blip r:embed="rId5"/>
          <a:srcRect/>
          <a:stretch>
            <a:fillRect/>
          </a:stretch>
        </p:blipFill>
        <p:spPr bwMode="auto">
          <a:xfrm>
            <a:off x="1313028" y="3258284"/>
            <a:ext cx="456325" cy="699567"/>
          </a:xfrm>
          <a:prstGeom prst="rect">
            <a:avLst/>
          </a:prstGeom>
          <a:noFill/>
        </p:spPr>
      </p:pic>
      <p:pic>
        <p:nvPicPr>
          <p:cNvPr id="12" name="Picture 3" descr="C:\Users\BECAS 3\AppData\Local\Microsoft\Windows\Temporary Internet Files\Content.IE5\8APRSCA2\people-1082897_960_720[1].jpg"/>
          <p:cNvPicPr>
            <a:picLocks noChangeAspect="1" noChangeArrowheads="1"/>
          </p:cNvPicPr>
          <p:nvPr/>
        </p:nvPicPr>
        <p:blipFill>
          <a:blip r:embed="rId5"/>
          <a:srcRect/>
          <a:stretch>
            <a:fillRect/>
          </a:stretch>
        </p:blipFill>
        <p:spPr bwMode="auto">
          <a:xfrm>
            <a:off x="5120754" y="4186333"/>
            <a:ext cx="681819" cy="604806"/>
          </a:xfrm>
          <a:prstGeom prst="rect">
            <a:avLst/>
          </a:prstGeom>
          <a:noFill/>
        </p:spPr>
      </p:pic>
      <p:pic>
        <p:nvPicPr>
          <p:cNvPr id="13" name="Picture 2" descr="C:\Users\BECAS 3\AppData\Local\Microsoft\Windows\Temporary Internet Files\Content.IE5\CCPOBORB\businesswoman-2103656_960_720[1].png"/>
          <p:cNvPicPr>
            <a:picLocks noChangeAspect="1" noChangeArrowheads="1"/>
          </p:cNvPicPr>
          <p:nvPr/>
        </p:nvPicPr>
        <p:blipFill>
          <a:blip r:embed="rId4"/>
          <a:srcRect/>
          <a:stretch>
            <a:fillRect/>
          </a:stretch>
        </p:blipFill>
        <p:spPr bwMode="auto">
          <a:xfrm>
            <a:off x="1456577" y="2427231"/>
            <a:ext cx="576940" cy="602571"/>
          </a:xfrm>
          <a:prstGeom prst="rect">
            <a:avLst/>
          </a:prstGeom>
          <a:noFill/>
        </p:spPr>
      </p:pic>
      <p:pic>
        <p:nvPicPr>
          <p:cNvPr id="15" name="Picture 2" descr="C:\Users\BECAS 3\AppData\Local\Microsoft\Windows\Temporary Internet Files\Content.IE5\CCPOBORB\businesswoman-2103656_960_720[1].png"/>
          <p:cNvPicPr>
            <a:picLocks noChangeAspect="1" noChangeArrowheads="1"/>
          </p:cNvPicPr>
          <p:nvPr/>
        </p:nvPicPr>
        <p:blipFill>
          <a:blip r:embed="rId4"/>
          <a:srcRect/>
          <a:stretch>
            <a:fillRect/>
          </a:stretch>
        </p:blipFill>
        <p:spPr bwMode="auto">
          <a:xfrm>
            <a:off x="5182451" y="2427227"/>
            <a:ext cx="645144" cy="575281"/>
          </a:xfrm>
          <a:prstGeom prst="rect">
            <a:avLst/>
          </a:prstGeom>
          <a:noFill/>
        </p:spPr>
      </p:pic>
      <p:sp>
        <p:nvSpPr>
          <p:cNvPr id="20" name="19 Rectángulo"/>
          <p:cNvSpPr/>
          <p:nvPr/>
        </p:nvSpPr>
        <p:spPr>
          <a:xfrm>
            <a:off x="68238" y="5065089"/>
            <a:ext cx="8734568" cy="1200329"/>
          </a:xfrm>
          <a:prstGeom prst="rect">
            <a:avLst/>
          </a:prstGeom>
        </p:spPr>
        <p:txBody>
          <a:bodyPr wrap="square">
            <a:spAutoFit/>
          </a:bodyPr>
          <a:lstStyle/>
          <a:p>
            <a:r>
              <a:rPr lang="es-MX" b="1" dirty="0" smtClean="0">
                <a:solidFill>
                  <a:schemeClr val="accent4">
                    <a:lumMod val="75000"/>
                  </a:schemeClr>
                </a:solidFill>
              </a:rPr>
              <a:t>c. Reflexionen en el grupo cómo serían cada una de esas relaciones con base en las siguientes preguntas: </a:t>
            </a:r>
          </a:p>
          <a:p>
            <a:r>
              <a:rPr lang="es-MX" dirty="0" smtClean="0"/>
              <a:t>1. ¿Dialogarían como iguales? 2. ¿Aprenderían uno del otro? 3. ¿Confiarían en el otro? 4. ¿Serían empáticos?</a:t>
            </a:r>
            <a:endParaRPr lang="es-MX" dirty="0"/>
          </a:p>
        </p:txBody>
      </p:sp>
      <p:sp>
        <p:nvSpPr>
          <p:cNvPr id="22" name="21 Flecha derecha"/>
          <p:cNvSpPr/>
          <p:nvPr/>
        </p:nvSpPr>
        <p:spPr>
          <a:xfrm>
            <a:off x="2934269" y="2606722"/>
            <a:ext cx="1009934" cy="423081"/>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Flecha derecha"/>
          <p:cNvSpPr/>
          <p:nvPr/>
        </p:nvSpPr>
        <p:spPr>
          <a:xfrm>
            <a:off x="2991134" y="3305033"/>
            <a:ext cx="1009934" cy="423081"/>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Flecha derecha"/>
          <p:cNvSpPr/>
          <p:nvPr/>
        </p:nvSpPr>
        <p:spPr>
          <a:xfrm>
            <a:off x="2936544" y="4260377"/>
            <a:ext cx="1009934" cy="423081"/>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CuadroTexto"/>
          <p:cNvSpPr txBox="1"/>
          <p:nvPr/>
        </p:nvSpPr>
        <p:spPr>
          <a:xfrm>
            <a:off x="6569879" y="4808781"/>
            <a:ext cx="2409036" cy="523220"/>
          </a:xfrm>
          <a:prstGeom prst="rect">
            <a:avLst/>
          </a:prstGeom>
          <a:noFill/>
        </p:spPr>
        <p:txBody>
          <a:bodyPr wrap="square" rtlCol="0">
            <a:spAutoFit/>
          </a:bodyPr>
          <a:lstStyle/>
          <a:p>
            <a:r>
              <a:rPr lang="es-ES" sz="1000" dirty="0" smtClean="0"/>
              <a:t>Imágenes  prediseñadas </a:t>
            </a:r>
            <a:r>
              <a:rPr lang="es-ES" sz="1000" dirty="0" smtClean="0"/>
              <a:t>de office Online</a:t>
            </a:r>
            <a:endParaRPr lang="es-MX" sz="10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4"/>
          <a:stretch>
            <a:fillRect/>
          </a:stretch>
        </p:blipFill>
        <p:spPr>
          <a:xfrm>
            <a:off x="8197041" y="585788"/>
            <a:ext cx="818372" cy="576148"/>
          </a:xfrm>
          <a:prstGeom prst="rect">
            <a:avLst/>
          </a:prstGeom>
        </p:spPr>
      </p:pic>
      <p:sp>
        <p:nvSpPr>
          <p:cNvPr id="5" name="CuadroTexto 4"/>
          <p:cNvSpPr txBox="1"/>
          <p:nvPr/>
        </p:nvSpPr>
        <p:spPr>
          <a:xfrm>
            <a:off x="326909" y="273697"/>
            <a:ext cx="7227442" cy="4524315"/>
          </a:xfrm>
          <a:prstGeom prst="rect">
            <a:avLst/>
          </a:prstGeom>
          <a:solidFill>
            <a:schemeClr val="accent4">
              <a:lumMod val="20000"/>
              <a:lumOff val="80000"/>
            </a:schemeClr>
          </a:solidFill>
        </p:spPr>
        <p:txBody>
          <a:bodyPr wrap="square" rtlCol="0">
            <a:spAutoFit/>
          </a:bodyPr>
          <a:lstStyle/>
          <a:p>
            <a:r>
              <a:rPr lang="es-MX" sz="2800" b="1" cap="small" dirty="0" smtClean="0">
                <a:solidFill>
                  <a:schemeClr val="accent4">
                    <a:lumMod val="75000"/>
                  </a:schemeClr>
                </a:solidFill>
                <a:latin typeface="Arial Black" pitchFamily="34" charset="0"/>
              </a:rPr>
              <a:t>REAFIRMO Y ORDENO</a:t>
            </a:r>
          </a:p>
          <a:p>
            <a:endParaRPr lang="es-ES" sz="2000" b="1" cap="small" dirty="0" smtClean="0">
              <a:solidFill>
                <a:srgbClr val="FF0000"/>
              </a:solidFill>
            </a:endParaRPr>
          </a:p>
          <a:p>
            <a:pPr algn="just"/>
            <a:r>
              <a:rPr lang="es-MX" sz="2000" dirty="0" smtClean="0">
                <a:solidFill>
                  <a:schemeClr val="accent4">
                    <a:lumMod val="75000"/>
                  </a:schemeClr>
                </a:solidFill>
              </a:rPr>
              <a:t>La mentalidad auto centrada está presente en todas las personas, a algunos los domina y permanecen operando así toda su vida mientras que otros aprenden a pensar de otra manera, abriendo la posibilidad de desarrollar una mentalidad centrada en los demás, dispuesta a entender, aprender y a crecer con los otros. Mantenerse en la mentalidad auto centrada tiene más desventajas que ventajas, principalmente porque los humanos somos seres sociales que necesitamos del contacto y la sincronización con otras personas para vivir y desarrollarnos, y cuando nos mantenemos encerrados en las fronteras de una mente cerrada alimentada por el egocentrismo, nos aislamos de los demás física, emocional y socialmente.</a:t>
            </a:r>
            <a:endParaRPr lang="es-ES" sz="2000" b="1" cap="small" dirty="0" smtClean="0">
              <a:solidFill>
                <a:schemeClr val="accent4">
                  <a:lumMod val="75000"/>
                </a:schemeClr>
              </a:solidFill>
            </a:endParaRPr>
          </a:p>
        </p:txBody>
      </p:sp>
    </p:spTree>
    <p:extLst>
      <p:ext uri="{BB962C8B-B14F-4D97-AF65-F5344CB8AC3E}">
        <p14:creationId xmlns:p14="http://schemas.microsoft.com/office/powerpoint/2010/main" xmlns=""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4">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4">
              <a:lumMod val="40000"/>
              <a:lumOff val="60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228600" y="533400"/>
            <a:ext cx="8534400" cy="5703371"/>
          </a:xfrm>
          <a:prstGeom prst="rect">
            <a:avLst/>
          </a:prstGeom>
          <a:solidFill>
            <a:schemeClr val="accent4">
              <a:lumMod val="20000"/>
              <a:lumOff val="80000"/>
            </a:schemeClr>
          </a:solidFill>
        </p:spPr>
        <p:txBody>
          <a:bodyPr vert="horz" wrap="square" lIns="0" tIns="62753" rIns="0" bIns="0" rtlCol="0">
            <a:spAutoFit/>
          </a:bodyPr>
          <a:lstStyle/>
          <a:p>
            <a:pPr marR="5080" algn="just">
              <a:spcBef>
                <a:spcPts val="100"/>
              </a:spcBef>
            </a:pPr>
            <a:r>
              <a:rPr lang="es-MX" sz="2800" dirty="0" smtClean="0"/>
              <a:t>Cuando una persona trabaja para desarrollar una mentalidad centrada en los otros quien más se beneficia es ella misma, porque construye vínculos afectivos que fortalecen su desarrollo personal y social. Haz la prueba en tu casa, en el salón, con tu grupo de amigos y con las personas que te topes en la calle. Registra en tu cuaderno lo que hiciste, lo que pasó y cómo te sentiste.</a:t>
            </a:r>
            <a:endParaRPr lang="es-MX" sz="2400" dirty="0" smtClean="0"/>
          </a:p>
          <a:p>
            <a:pPr marR="5080">
              <a:spcBef>
                <a:spcPts val="100"/>
              </a:spcBef>
            </a:pPr>
            <a:endParaRPr lang="es-MX" sz="2400" dirty="0" smtClean="0"/>
          </a:p>
          <a:p>
            <a:pPr marR="5080">
              <a:spcBef>
                <a:spcPts val="100"/>
              </a:spcBef>
            </a:pPr>
            <a:endParaRPr lang="es-MX" sz="2400" dirty="0" smtClean="0"/>
          </a:p>
          <a:p>
            <a:pPr marR="5080">
              <a:spcBef>
                <a:spcPts val="100"/>
              </a:spcBef>
            </a:pPr>
            <a:r>
              <a:rPr lang="es-MX" sz="2400" dirty="0" smtClean="0"/>
              <a:t>Para que conozcas un ejemplo de lo que sucede cuando se trabaja con los vínculos entre personas con una mente centrada en los demás revisa el video HUMAN - video #1: La amabilidad puede venir de cualquier parte https://www.youtube.com/ </a:t>
            </a:r>
            <a:r>
              <a:rPr lang="es-MX" sz="2400" dirty="0" err="1" smtClean="0"/>
              <a:t>watch?v</a:t>
            </a:r>
            <a:r>
              <a:rPr lang="es-MX" sz="2400" dirty="0" smtClean="0"/>
              <a:t>=F4wLRWDkKl4</a:t>
            </a:r>
            <a:endParaRPr lang="en-US" sz="2400" b="1" i="1" spc="-15" dirty="0">
              <a:latin typeface="Soberana Sans" panose="02000000000000000000" pitchFamily="2" charset="77"/>
              <a:cs typeface="Soberana Sans"/>
            </a:endParaRPr>
          </a:p>
        </p:txBody>
      </p:sp>
      <p:sp>
        <p:nvSpPr>
          <p:cNvPr id="9" name="object 10">
            <a:extLst>
              <a:ext uri="{FF2B5EF4-FFF2-40B4-BE49-F238E27FC236}">
                <a16:creationId xmlns:a16="http://schemas.microsoft.com/office/drawing/2014/main" xmlns="" id="{29700AC3-8E6B-3242-A3F9-D407FB9AF115}"/>
              </a:ext>
            </a:extLst>
          </p:cNvPr>
          <p:cNvSpPr/>
          <p:nvPr/>
        </p:nvSpPr>
        <p:spPr>
          <a:xfrm>
            <a:off x="228600" y="3869435"/>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4">
              <a:lumMod val="40000"/>
              <a:lumOff val="60000"/>
            </a:schemeClr>
          </a:solidFill>
        </p:spPr>
        <p:txBody>
          <a:bodyPr wrap="square" lIns="0" tIns="0" rIns="0" bIns="0" rtlCol="0"/>
          <a:lstStyle/>
          <a:p>
            <a:pPr marL="14941" algn="r">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p14="http://schemas.microsoft.com/office/powerpoint/2010/main" xmlns="" val="23487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0" y="5334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4">
              <a:lumMod val="60000"/>
              <a:lumOff val="40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685799" y="-76200"/>
            <a:ext cx="7957457" cy="384419"/>
          </a:xfrm>
          <a:prstGeom prst="rect">
            <a:avLst/>
          </a:prstGeom>
        </p:spPr>
        <p:txBody>
          <a:bodyPr vert="horz" wrap="square" lIns="0" tIns="14941" rIns="0" bIns="0" rtlCol="0">
            <a:spAutoFit/>
          </a:bodyPr>
          <a:lstStyle/>
          <a:p>
            <a:pPr marL="14941">
              <a:spcBef>
                <a:spcPts val="117"/>
              </a:spcBef>
            </a:pPr>
            <a:r>
              <a:rPr lang="es-ES" sz="2400" b="1" spc="-5" dirty="0" smtClean="0">
                <a:solidFill>
                  <a:srgbClr val="FFFFFF"/>
                </a:solidFill>
                <a:latin typeface="Soberana Sans"/>
                <a:cs typeface="Soberana Sans"/>
              </a:rPr>
              <a:t>Evaluación de la sesión    Prepa:     Grupo:      Turno:</a:t>
            </a:r>
          </a:p>
        </p:txBody>
      </p:sp>
      <p:graphicFrame>
        <p:nvGraphicFramePr>
          <p:cNvPr id="10" name="9 Tabla"/>
          <p:cNvGraphicFramePr>
            <a:graphicFrameLocks noGrp="1"/>
          </p:cNvGraphicFramePr>
          <p:nvPr/>
        </p:nvGraphicFramePr>
        <p:xfrm>
          <a:off x="0" y="914396"/>
          <a:ext cx="9144000" cy="5825724"/>
        </p:xfrm>
        <a:graphic>
          <a:graphicData uri="http://schemas.openxmlformats.org/drawingml/2006/table">
            <a:tbl>
              <a:tblPr firstRow="1" bandRow="1">
                <a:tableStyleId>{00A15C55-8517-42AA-B614-E9B94910E393}</a:tableStyleId>
              </a:tblPr>
              <a:tblGrid>
                <a:gridCol w="3429000"/>
                <a:gridCol w="1524000"/>
                <a:gridCol w="1219200"/>
                <a:gridCol w="838200"/>
                <a:gridCol w="914400"/>
                <a:gridCol w="1219200"/>
              </a:tblGrid>
              <a:tr h="561864">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981230">
                <a:tc>
                  <a:txBody>
                    <a:bodyPr/>
                    <a:lstStyle/>
                    <a:p>
                      <a:r>
                        <a:rPr lang="es-MX" dirty="0" smtClean="0"/>
                        <a:t>Al menos 50% de los estudiantes propusieron acciones que disminuyen la mentalidad auto centrada y favorecen la consideración hacia los demás.</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623926">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33841">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500537">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39827">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xmlns=""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a16="http://schemas.microsoft.com/office/drawing/2014/main" xmlns=""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3</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a16="http://schemas.microsoft.com/office/drawing/2014/main" xmlns=""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4">
              <a:lumMod val="75000"/>
            </a:schemeClr>
          </a:solidFill>
        </p:spPr>
        <p:txBody>
          <a:bodyPr wrap="square" lIns="0" tIns="0" rIns="0" bIns="0" rtlCol="0"/>
          <a:lstStyle/>
          <a:p>
            <a:endParaRPr sz="1900"/>
          </a:p>
        </p:txBody>
      </p:sp>
      <p:sp>
        <p:nvSpPr>
          <p:cNvPr id="19" name="object 8">
            <a:extLst>
              <a:ext uri="{FF2B5EF4-FFF2-40B4-BE49-F238E27FC236}">
                <a16:creationId xmlns:a16="http://schemas.microsoft.com/office/drawing/2014/main" xmlns=""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4">
              <a:lumMod val="75000"/>
            </a:schemeClr>
          </a:solidFill>
        </p:spPr>
        <p:txBody>
          <a:bodyPr wrap="square" lIns="0" tIns="0" rIns="0" bIns="0" rtlCol="0"/>
          <a:lstStyle/>
          <a:p>
            <a:endParaRPr sz="1900"/>
          </a:p>
        </p:txBody>
      </p:sp>
      <p:pic>
        <p:nvPicPr>
          <p:cNvPr id="3" name="Imagen 2">
            <a:extLst>
              <a:ext uri="{FF2B5EF4-FFF2-40B4-BE49-F238E27FC236}">
                <a16:creationId xmlns:a16="http://schemas.microsoft.com/office/drawing/2014/main" xmlns="" id="{1DF1F269-802B-7143-93E7-6C65E08085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371600"/>
            <a:ext cx="5591200" cy="5500532"/>
          </a:xfrm>
          <a:prstGeom prst="rect">
            <a:avLst/>
          </a:prstGeom>
        </p:spPr>
      </p:pic>
      <p:sp>
        <p:nvSpPr>
          <p:cNvPr id="15" name="object 10">
            <a:extLst>
              <a:ext uri="{FF2B5EF4-FFF2-40B4-BE49-F238E27FC236}">
                <a16:creationId xmlns:a16="http://schemas.microsoft.com/office/drawing/2014/main" xmlns="" id="{1C3E75F3-53B5-C147-A4CD-E3E61C64C996}"/>
              </a:ext>
            </a:extLst>
          </p:cNvPr>
          <p:cNvSpPr txBox="1"/>
          <p:nvPr/>
        </p:nvSpPr>
        <p:spPr>
          <a:xfrm rot="60000">
            <a:off x="1072868" y="775207"/>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p14="http://schemas.microsoft.com/office/powerpoint/2010/main" xmlns="" val="3964262655"/>
      </p:ext>
    </p:extLst>
  </p:cSld>
  <p:clrMapOvr>
    <a:masterClrMapping/>
  </p:clrMapOvr>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TotalTime>
  <Words>1019</Words>
  <Application>Microsoft Office PowerPoint</Application>
  <PresentationFormat>Presentación en pantalla (4:3)</PresentationFormat>
  <Paragraphs>110</Paragraphs>
  <Slides>10</Slides>
  <Notes>2</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37</cp:revision>
  <dcterms:created xsi:type="dcterms:W3CDTF">2018-01-29T17:15:52Z</dcterms:created>
  <dcterms:modified xsi:type="dcterms:W3CDTF">2020-02-20T17:39:24Z</dcterms:modified>
</cp:coreProperties>
</file>