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57" r:id="rId3"/>
    <p:sldId id="267" r:id="rId4"/>
    <p:sldId id="272" r:id="rId5"/>
    <p:sldId id="273" r:id="rId6"/>
    <p:sldId id="275" r:id="rId7"/>
    <p:sldId id="276" r:id="rId8"/>
    <p:sldId id="277" r:id="rId9"/>
    <p:sldId id="263" r:id="rId10"/>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86" d="100"/>
          <a:sy n="86" d="100"/>
        </p:scale>
        <p:origin x="-1494"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FF294-A093-4906-B057-188830E97444}" type="datetimeFigureOut">
              <a:rPr lang="es-MX" smtClean="0"/>
              <a:pPr/>
              <a:t>20/02/2020</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1813E-31F9-44AA-AE03-3C2EE4B0D737}" type="slidenum">
              <a:rPr lang="es-MX" smtClean="0"/>
              <a:pPr/>
              <a:t>‹Nº›</a:t>
            </a:fld>
            <a:endParaRPr lang="es-MX"/>
          </a:p>
        </p:txBody>
      </p:sp>
    </p:spTree>
    <p:extLst>
      <p:ext uri="{BB962C8B-B14F-4D97-AF65-F5344CB8AC3E}">
        <p14:creationId xmlns="" xmlns:p14="http://schemas.microsoft.com/office/powerpoint/2010/main" val="41011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8E1813E-31F9-44AA-AE03-3C2EE4B0D737}" type="slidenum">
              <a:rPr lang="es-MX" smtClean="0"/>
              <a:pPr/>
              <a:t>1</a:t>
            </a:fld>
            <a:endParaRPr lang="es-MX"/>
          </a:p>
        </p:txBody>
      </p:sp>
    </p:spTree>
    <p:extLst>
      <p:ext uri="{BB962C8B-B14F-4D97-AF65-F5344CB8AC3E}">
        <p14:creationId xmlns="" xmlns:p14="http://schemas.microsoft.com/office/powerpoint/2010/main" val="483401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Clic para editar título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163821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629075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Clic para editar título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811883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63931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Clic para editar título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110077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8767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Clic para editar título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30515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Date Placeholder 2"/>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49884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38604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69428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Arrastre la imagen al marcador de posición o haga clic en el icono para agregar</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155887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Clic para editar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1663448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33063" y="-80669"/>
            <a:ext cx="8874268" cy="6858000"/>
          </a:xfrm>
          <a:prstGeom prst="rect">
            <a:avLst/>
          </a:prstGeom>
        </p:spPr>
      </p:pic>
      <p:sp>
        <p:nvSpPr>
          <p:cNvPr id="17" name="Rectángulo redondeado 16"/>
          <p:cNvSpPr/>
          <p:nvPr/>
        </p:nvSpPr>
        <p:spPr>
          <a:xfrm>
            <a:off x="0" y="5800725"/>
            <a:ext cx="9401175" cy="10572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redondeado 35"/>
          <p:cNvSpPr/>
          <p:nvPr/>
        </p:nvSpPr>
        <p:spPr>
          <a:xfrm>
            <a:off x="1042461" y="2200275"/>
            <a:ext cx="3658126" cy="2514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¿Para qué soy bueno (a)? 1.4 ¿En qué me gustaría mejorar? </a:t>
            </a:r>
            <a:endParaRPr lang="es-MX" dirty="0"/>
          </a:p>
        </p:txBody>
      </p:sp>
      <p:pic>
        <p:nvPicPr>
          <p:cNvPr id="37" name="Imagen 36"/>
          <p:cNvPicPr>
            <a:picLocks noChangeAspect="1"/>
          </p:cNvPicPr>
          <p:nvPr/>
        </p:nvPicPr>
        <p:blipFill>
          <a:blip r:embed="rId4"/>
          <a:stretch>
            <a:fillRect/>
          </a:stretch>
        </p:blipFill>
        <p:spPr>
          <a:xfrm>
            <a:off x="153980" y="159411"/>
            <a:ext cx="1239467" cy="1420854"/>
          </a:xfrm>
          <a:prstGeom prst="rect">
            <a:avLst/>
          </a:prstGeom>
        </p:spPr>
      </p:pic>
      <p:sp>
        <p:nvSpPr>
          <p:cNvPr id="40" name="Triángulo isósceles 39"/>
          <p:cNvSpPr/>
          <p:nvPr/>
        </p:nvSpPr>
        <p:spPr>
          <a:xfrm rot="9802839">
            <a:off x="6466663" y="6000162"/>
            <a:ext cx="547167" cy="7138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3" name="Imagen 42"/>
          <p:cNvPicPr>
            <a:picLocks noChangeAspect="1"/>
          </p:cNvPicPr>
          <p:nvPr/>
        </p:nvPicPr>
        <p:blipFill>
          <a:blip r:embed="rId5"/>
          <a:stretch>
            <a:fillRect/>
          </a:stretch>
        </p:blipFill>
        <p:spPr>
          <a:xfrm>
            <a:off x="6884973" y="6086336"/>
            <a:ext cx="1646187" cy="670169"/>
          </a:xfrm>
          <a:prstGeom prst="rect">
            <a:avLst/>
          </a:prstGeom>
        </p:spPr>
      </p:pic>
      <p:sp>
        <p:nvSpPr>
          <p:cNvPr id="29" name="28 Rectángulo"/>
          <p:cNvSpPr/>
          <p:nvPr/>
        </p:nvSpPr>
        <p:spPr>
          <a:xfrm>
            <a:off x="153981" y="2200275"/>
            <a:ext cx="6950504" cy="1569660"/>
          </a:xfrm>
          <a:prstGeom prst="rect">
            <a:avLst/>
          </a:prstGeom>
        </p:spPr>
        <p:txBody>
          <a:bodyPr wrap="square">
            <a:spAutoFit/>
          </a:bodyPr>
          <a:lstStyle/>
          <a:p>
            <a:r>
              <a:rPr lang="es-MX" sz="3200" dirty="0" smtClean="0">
                <a:latin typeface="Arial Black" pitchFamily="34" charset="0"/>
              </a:rPr>
              <a:t>¿Para qué soy bueno (a)? </a:t>
            </a:r>
          </a:p>
          <a:p>
            <a:r>
              <a:rPr lang="es-MX" sz="3200" dirty="0" smtClean="0">
                <a:latin typeface="Arial Black" pitchFamily="34" charset="0"/>
              </a:rPr>
              <a:t> </a:t>
            </a:r>
          </a:p>
          <a:p>
            <a:r>
              <a:rPr lang="es-MX" sz="3200" dirty="0" smtClean="0">
                <a:latin typeface="Arial Black" pitchFamily="34" charset="0"/>
              </a:rPr>
              <a:t>¿En qué me gustaría mejorar? </a:t>
            </a:r>
            <a:endParaRPr lang="es-MX" sz="3200" dirty="0">
              <a:latin typeface="Arial Black" pitchFamily="34" charset="0"/>
            </a:endParaRPr>
          </a:p>
        </p:txBody>
      </p:sp>
      <p:pic>
        <p:nvPicPr>
          <p:cNvPr id="9" name="Picture 2" descr="C:\Users\BECAS 3\AppData\Local\Microsoft\Windows\Temporary Internet Files\Content.IE5\1C1B17PN\8[1].jpg"/>
          <p:cNvPicPr>
            <a:picLocks noChangeAspect="1" noChangeArrowheads="1"/>
          </p:cNvPicPr>
          <p:nvPr/>
        </p:nvPicPr>
        <p:blipFill>
          <a:blip r:embed="rId6" cstate="print"/>
          <a:srcRect/>
          <a:stretch>
            <a:fillRect/>
          </a:stretch>
        </p:blipFill>
        <p:spPr bwMode="auto">
          <a:xfrm>
            <a:off x="2637569" y="4267200"/>
            <a:ext cx="1112628" cy="1447800"/>
          </a:xfrm>
          <a:prstGeom prst="rect">
            <a:avLst/>
          </a:prstGeom>
          <a:noFill/>
        </p:spPr>
      </p:pic>
      <p:sp>
        <p:nvSpPr>
          <p:cNvPr id="10" name="Oval 8">
            <a:extLst>
              <a:ext uri="{FF2B5EF4-FFF2-40B4-BE49-F238E27FC236}">
                <a16:creationId xmlns="" xmlns:a16="http://schemas.microsoft.com/office/drawing/2014/main" id="{A542659A-4FA0-6F4D-B73D-B428747300F6}"/>
              </a:ext>
            </a:extLst>
          </p:cNvPr>
          <p:cNvSpPr/>
          <p:nvPr/>
        </p:nvSpPr>
        <p:spPr>
          <a:xfrm>
            <a:off x="1678329" y="3715476"/>
            <a:ext cx="2720051" cy="2635398"/>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r>
              <a:rPr lang="en-US" dirty="0" err="1" smtClean="0"/>
              <a:t>Autoconocimiento</a:t>
            </a:r>
            <a:endParaRPr lang="en-US" dirty="0"/>
          </a:p>
        </p:txBody>
      </p:sp>
      <p:pic>
        <p:nvPicPr>
          <p:cNvPr id="11" name="Picture 2" descr="C:\Users\BECAS 3\AppData\Local\Microsoft\Windows\Temporary Internet Files\Content.IE5\1C1B17PN\8[1].jpg"/>
          <p:cNvPicPr>
            <a:picLocks noChangeAspect="1" noChangeArrowheads="1"/>
          </p:cNvPicPr>
          <p:nvPr/>
        </p:nvPicPr>
        <p:blipFill>
          <a:blip r:embed="rId6" cstate="print"/>
          <a:srcRect/>
          <a:stretch>
            <a:fillRect/>
          </a:stretch>
        </p:blipFill>
        <p:spPr bwMode="auto">
          <a:xfrm>
            <a:off x="2452369" y="3921525"/>
            <a:ext cx="1112628" cy="1447800"/>
          </a:xfrm>
          <a:prstGeom prst="rect">
            <a:avLst/>
          </a:prstGeom>
          <a:noFill/>
        </p:spPr>
      </p:pic>
    </p:spTree>
    <p:extLst>
      <p:ext uri="{BB962C8B-B14F-4D97-AF65-F5344CB8AC3E}">
        <p14:creationId xmlns="" xmlns:p14="http://schemas.microsoft.com/office/powerpoint/2010/main" val="1566646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11" name="10 Rectángulo"/>
          <p:cNvSpPr/>
          <p:nvPr/>
        </p:nvSpPr>
        <p:spPr>
          <a:xfrm>
            <a:off x="830007" y="675255"/>
            <a:ext cx="7188590" cy="5663089"/>
          </a:xfrm>
          <a:prstGeom prst="rect">
            <a:avLst/>
          </a:prstGeom>
        </p:spPr>
        <p:txBody>
          <a:bodyPr wrap="square">
            <a:spAutoFit/>
          </a:bodyPr>
          <a:lstStyle/>
          <a:p>
            <a:pPr algn="just"/>
            <a:r>
              <a:rPr lang="es-MX" sz="3200" dirty="0" smtClean="0">
                <a:latin typeface="Arial Black" pitchFamily="34" charset="0"/>
              </a:rPr>
              <a:t>Introducción</a:t>
            </a:r>
          </a:p>
          <a:p>
            <a:pPr algn="just"/>
            <a:endParaRPr lang="es-MX" dirty="0" smtClean="0">
              <a:latin typeface="Arial Black" pitchFamily="34" charset="0"/>
            </a:endParaRPr>
          </a:p>
          <a:p>
            <a:pPr algn="just"/>
            <a:r>
              <a:rPr lang="es-MX" sz="2400" dirty="0" smtClean="0">
                <a:latin typeface="Arial" pitchFamily="34" charset="0"/>
                <a:cs typeface="Arial" pitchFamily="34" charset="0"/>
              </a:rPr>
              <a:t>Identificar nuestras fortalezas, para qué somos buenos o qué nos gusta hacer, no siempre es fácil. </a:t>
            </a:r>
          </a:p>
          <a:p>
            <a:pPr algn="just"/>
            <a:endParaRPr lang="es-MX" sz="2400" dirty="0" smtClean="0">
              <a:latin typeface="Arial" pitchFamily="34" charset="0"/>
              <a:cs typeface="Arial" pitchFamily="34" charset="0"/>
            </a:endParaRPr>
          </a:p>
          <a:p>
            <a:pPr algn="just"/>
            <a:r>
              <a:rPr lang="es-MX" sz="2400" dirty="0" smtClean="0">
                <a:latin typeface="Arial" pitchFamily="34" charset="0"/>
                <a:cs typeface="Arial" pitchFamily="34" charset="0"/>
              </a:rPr>
              <a:t>Muchas personas nunca conectan o reconocen sus verdaderos talentos y habilidades y por lo tanto no son conscientes de lo que son capaces de hacer. Para los estudiantes, reconocer sus talentos y saber qué les gusta es un proceso de ensayo y error. Empezar a trabajar de manera explícita en este tema es fundamental para pensar en metas. Por otra parte, conocer las debilidades o aspectos que se desean mejorar encamina las acciones de cambio.</a:t>
            </a:r>
            <a:endParaRPr lang="es-MX" sz="2400" dirty="0">
              <a:latin typeface="Arial" pitchFamily="34" charset="0"/>
              <a:cs typeface="Arial" pitchFamily="34" charset="0"/>
            </a:endParaRPr>
          </a:p>
        </p:txBody>
      </p:sp>
    </p:spTree>
    <p:extLst>
      <p:ext uri="{BB962C8B-B14F-4D97-AF65-F5344CB8AC3E}">
        <p14:creationId xmlns="" xmlns:p14="http://schemas.microsoft.com/office/powerpoint/2010/main" val="71193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0" y="237977"/>
            <a:ext cx="7047914" cy="1015663"/>
          </a:xfrm>
          <a:prstGeom prst="rect">
            <a:avLst/>
          </a:prstGeom>
          <a:noFill/>
        </p:spPr>
        <p:txBody>
          <a:bodyPr wrap="square" rtlCol="0">
            <a:spAutoFit/>
          </a:bodyPr>
          <a:lstStyle/>
          <a:p>
            <a:r>
              <a:rPr lang="es-MX" sz="2000" dirty="0" smtClean="0">
                <a:latin typeface="Arial Black" pitchFamily="34" charset="0"/>
              </a:rPr>
              <a:t>¿Cuál es el objetivo de la lección?</a:t>
            </a:r>
          </a:p>
          <a:p>
            <a:r>
              <a:rPr lang="es-MX" sz="2000" dirty="0" smtClean="0">
                <a:latin typeface="Arial Black" pitchFamily="34" charset="0"/>
              </a:rPr>
              <a:t> </a:t>
            </a:r>
            <a:r>
              <a:rPr lang="es-MX" sz="2000" dirty="0" smtClean="0">
                <a:latin typeface="Arial" pitchFamily="34" charset="0"/>
                <a:cs typeface="Arial" pitchFamily="34" charset="0"/>
              </a:rPr>
              <a:t>Que el estudiante sea capaz de identificar sus fortalezas y debilidades. </a:t>
            </a:r>
            <a:endParaRPr lang="es-MX" sz="2000" b="1" cap="small" dirty="0">
              <a:solidFill>
                <a:srgbClr val="FF0000"/>
              </a:solidFill>
              <a:latin typeface="Arial" pitchFamily="34" charset="0"/>
              <a:cs typeface="Arial" pitchFamily="34" charset="0"/>
            </a:endParaRPr>
          </a:p>
        </p:txBody>
      </p:sp>
      <p:grpSp>
        <p:nvGrpSpPr>
          <p:cNvPr id="7" name="Grupo 6"/>
          <p:cNvGrpSpPr/>
          <p:nvPr/>
        </p:nvGrpSpPr>
        <p:grpSpPr>
          <a:xfrm>
            <a:off x="2996665" y="2472166"/>
            <a:ext cx="285992" cy="234322"/>
            <a:chOff x="5137870" y="6179731"/>
            <a:chExt cx="442243" cy="358525"/>
          </a:xfrm>
        </p:grpSpPr>
        <p:grpSp>
          <p:nvGrpSpPr>
            <p:cNvPr id="9" name="Grupo 8"/>
            <p:cNvGrpSpPr/>
            <p:nvPr/>
          </p:nvGrpSpPr>
          <p:grpSpPr>
            <a:xfrm>
              <a:off x="5137870" y="6179731"/>
              <a:ext cx="79723" cy="236868"/>
              <a:chOff x="1694453" y="1088740"/>
              <a:chExt cx="432048" cy="900100"/>
            </a:xfrm>
          </p:grpSpPr>
          <p:sp>
            <p:nvSpPr>
              <p:cNvPr id="15" name="Elipse 14"/>
              <p:cNvSpPr/>
              <p:nvPr/>
            </p:nvSpPr>
            <p:spPr>
              <a:xfrm>
                <a:off x="1694453" y="1088740"/>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p:cNvSpPr/>
              <p:nvPr/>
            </p:nvSpPr>
            <p:spPr>
              <a:xfrm>
                <a:off x="1694453" y="1772816"/>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3" name="Elipse 12"/>
            <p:cNvSpPr/>
            <p:nvPr/>
          </p:nvSpPr>
          <p:spPr>
            <a:xfrm>
              <a:off x="5508106" y="6446136"/>
              <a:ext cx="72007" cy="92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p:cNvSpPr/>
            <p:nvPr/>
          </p:nvSpPr>
          <p:spPr>
            <a:xfrm>
              <a:off x="5174971" y="6182305"/>
              <a:ext cx="24531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Rectángulo"/>
          <p:cNvSpPr/>
          <p:nvPr/>
        </p:nvSpPr>
        <p:spPr>
          <a:xfrm>
            <a:off x="-1" y="1666499"/>
            <a:ext cx="9015413" cy="646331"/>
          </a:xfrm>
          <a:prstGeom prst="rect">
            <a:avLst/>
          </a:prstGeom>
        </p:spPr>
        <p:txBody>
          <a:bodyPr wrap="square">
            <a:spAutoFit/>
          </a:bodyPr>
          <a:lstStyle/>
          <a:p>
            <a:pPr algn="r"/>
            <a:r>
              <a:rPr lang="es-MX" dirty="0" smtClean="0">
                <a:latin typeface="Arial Black" pitchFamily="34" charset="0"/>
              </a:rPr>
              <a:t>¿Por qué es importante? </a:t>
            </a:r>
          </a:p>
          <a:p>
            <a:pPr algn="r"/>
            <a:r>
              <a:rPr lang="es-MX" dirty="0" smtClean="0">
                <a:latin typeface="Arial" pitchFamily="34" charset="0"/>
                <a:cs typeface="Arial" pitchFamily="34" charset="0"/>
              </a:rPr>
              <a:t>Porque le permite tener presente para qué es bueno y en qué le gustaría ser mejor.</a:t>
            </a:r>
            <a:endParaRPr lang="es-MX" dirty="0">
              <a:latin typeface="Arial" pitchFamily="34" charset="0"/>
              <a:cs typeface="Arial" pitchFamily="34" charset="0"/>
            </a:endParaRPr>
          </a:p>
        </p:txBody>
      </p:sp>
      <p:sp>
        <p:nvSpPr>
          <p:cNvPr id="18" name="17 CuadroTexto"/>
          <p:cNvSpPr txBox="1"/>
          <p:nvPr/>
        </p:nvSpPr>
        <p:spPr>
          <a:xfrm>
            <a:off x="0" y="2953604"/>
            <a:ext cx="9015412" cy="3416320"/>
          </a:xfrm>
          <a:prstGeom prst="rect">
            <a:avLst/>
          </a:prstGeom>
          <a:noFill/>
        </p:spPr>
        <p:txBody>
          <a:bodyPr wrap="square" rtlCol="0">
            <a:spAutoFit/>
          </a:bodyPr>
          <a:lstStyle/>
          <a:p>
            <a:r>
              <a:rPr lang="es-MX" dirty="0" smtClean="0">
                <a:latin typeface="Arial Black" pitchFamily="34" charset="0"/>
              </a:rPr>
              <a:t>Estructura de la sesión y recomendaciones específicas</a:t>
            </a:r>
          </a:p>
          <a:p>
            <a:endParaRPr lang="es-MX" dirty="0" smtClean="0">
              <a:latin typeface="Arial Black" pitchFamily="34" charset="0"/>
            </a:endParaRPr>
          </a:p>
          <a:p>
            <a:r>
              <a:rPr lang="es-MX" dirty="0" smtClean="0">
                <a:latin typeface="Arial Black" pitchFamily="34" charset="0"/>
              </a:rPr>
              <a:t>Presentación</a:t>
            </a:r>
          </a:p>
          <a:p>
            <a:r>
              <a:rPr lang="es-MX" dirty="0" smtClean="0">
                <a:latin typeface="Arial" pitchFamily="34" charset="0"/>
                <a:cs typeface="Arial" pitchFamily="34" charset="0"/>
              </a:rPr>
              <a:t> Invita a los estudiantes a leer la introducción de la lección.</a:t>
            </a:r>
          </a:p>
          <a:p>
            <a:endParaRPr lang="es-ES" dirty="0" smtClean="0">
              <a:latin typeface="Arial Black" pitchFamily="34" charset="0"/>
            </a:endParaRPr>
          </a:p>
          <a:p>
            <a:pPr algn="just"/>
            <a:r>
              <a:rPr lang="es-ES" dirty="0" smtClean="0">
                <a:latin typeface="Arial Black" pitchFamily="34" charset="0"/>
              </a:rPr>
              <a:t>¿Has pensado cuáles son tus fortalezas? ¿Para qué eres bueno? ¿qué te apasiona? Algunas veces es muy obvio, otras no tanto. Reconocer nuestras fortalezas nos ayuda a tener mayor confianza en nosotros mismos. Por otro lado, si tienes claro cuáles son tus debilidades, o aspectos que deseas mejorar, puedes empezar a hacer algo al respecto, en esta lección donde aprenderás a reconocer tus fortalezas y tus debilidades</a:t>
            </a:r>
            <a:endParaRPr lang="es-MX" dirty="0">
              <a:latin typeface="Arial Black" pitchFamily="34" charset="0"/>
            </a:endParaRPr>
          </a:p>
        </p:txBody>
      </p:sp>
    </p:spTree>
    <p:extLst>
      <p:ext uri="{BB962C8B-B14F-4D97-AF65-F5344CB8AC3E}">
        <p14:creationId xmlns="" xmlns:p14="http://schemas.microsoft.com/office/powerpoint/2010/main" val="356845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200297" y="6405"/>
            <a:ext cx="7996744" cy="4401205"/>
          </a:xfrm>
          <a:prstGeom prst="rect">
            <a:avLst/>
          </a:prstGeom>
          <a:noFill/>
        </p:spPr>
        <p:txBody>
          <a:bodyPr wrap="square" rtlCol="0">
            <a:spAutoFit/>
          </a:bodyPr>
          <a:lstStyle/>
          <a:p>
            <a:r>
              <a:rPr lang="es-MX" sz="2000" dirty="0" smtClean="0">
                <a:latin typeface="Arial Black" pitchFamily="34" charset="0"/>
              </a:rPr>
              <a:t>Actividad 1: Invita a pensar en ideas sobre sus fortalezas y debilidades. </a:t>
            </a:r>
          </a:p>
          <a:p>
            <a:r>
              <a:rPr lang="es-MX" sz="2000" dirty="0" smtClean="0">
                <a:latin typeface="Arial" pitchFamily="34" charset="0"/>
                <a:cs typeface="Arial" pitchFamily="34" charset="0"/>
              </a:rPr>
              <a:t>Solicita que completen la tabla. </a:t>
            </a:r>
          </a:p>
          <a:p>
            <a:r>
              <a:rPr lang="es-MX" sz="2000" dirty="0" smtClean="0">
                <a:latin typeface="Arial" pitchFamily="34" charset="0"/>
                <a:cs typeface="Arial" pitchFamily="34" charset="0"/>
              </a:rPr>
              <a:t>Tal vez los estudiantes no saben qué poner en la tabla. Para ayudarlos, puedes hacer preguntas como: ¿qué te gusta hacer?, ¿qué te apasiona?, cuando ayudas a otros ¿en qué les ayudas?, ¿qué sientes que se te facilita?, ¿qué te suelen decir que haces bien? Para el caso de las debilidades ¿con qué cosas sueles tener problemas?, ¿qué cosas no te gusta hacer?, ¿qué se te dificulta?</a:t>
            </a:r>
          </a:p>
          <a:p>
            <a:endParaRPr lang="es-MX" sz="2000" dirty="0" smtClean="0">
              <a:latin typeface="Arial" pitchFamily="34" charset="0"/>
              <a:cs typeface="Arial" pitchFamily="34" charset="0"/>
            </a:endParaRPr>
          </a:p>
          <a:p>
            <a:r>
              <a:rPr lang="es-ES" sz="2000" dirty="0" smtClean="0">
                <a:latin typeface="Arial" pitchFamily="34" charset="0"/>
                <a:cs typeface="Arial" pitchFamily="34" charset="0"/>
              </a:rPr>
              <a:t>En 3 minutos, en cualquier hoja en blanco, haz una lluvia de ideas escribiendo todas las que se te vengan a la mente sobre tus fortalezas y debilidades</a:t>
            </a:r>
            <a:endParaRPr lang="es-MX" sz="2000" dirty="0" smtClean="0">
              <a:latin typeface="Arial" pitchFamily="34" charset="0"/>
              <a:cs typeface="Arial" pitchFamily="34" charset="0"/>
            </a:endParaRPr>
          </a:p>
          <a:p>
            <a:r>
              <a:rPr lang="es-MX" sz="2000" dirty="0" smtClean="0">
                <a:latin typeface="Arial" pitchFamily="34" charset="0"/>
                <a:cs typeface="Arial" pitchFamily="34" charset="0"/>
              </a:rPr>
              <a:t> </a:t>
            </a:r>
            <a:endParaRPr lang="es-MX" sz="2000" b="1" cap="small" dirty="0">
              <a:solidFill>
                <a:srgbClr val="FF0000"/>
              </a:solidFill>
              <a:latin typeface="Arial" pitchFamily="34" charset="0"/>
              <a:cs typeface="Arial" pitchFamily="34" charset="0"/>
            </a:endParaRPr>
          </a:p>
        </p:txBody>
      </p:sp>
      <p:grpSp>
        <p:nvGrpSpPr>
          <p:cNvPr id="2" name="Grupo 6"/>
          <p:cNvGrpSpPr/>
          <p:nvPr/>
        </p:nvGrpSpPr>
        <p:grpSpPr>
          <a:xfrm>
            <a:off x="3631184" y="4672226"/>
            <a:ext cx="977895" cy="234321"/>
            <a:chOff x="4067945" y="6179731"/>
            <a:chExt cx="1512167" cy="358523"/>
          </a:xfrm>
        </p:grpSpPr>
        <p:grpSp>
          <p:nvGrpSpPr>
            <p:cNvPr id="3" name="Grupo 8"/>
            <p:cNvGrpSpPr/>
            <p:nvPr/>
          </p:nvGrpSpPr>
          <p:grpSpPr>
            <a:xfrm>
              <a:off x="5137870" y="6179731"/>
              <a:ext cx="79723" cy="236868"/>
              <a:chOff x="1694453" y="1088740"/>
              <a:chExt cx="432048" cy="900100"/>
            </a:xfrm>
          </p:grpSpPr>
          <p:sp>
            <p:nvSpPr>
              <p:cNvPr id="15" name="Elipse 14"/>
              <p:cNvSpPr/>
              <p:nvPr/>
            </p:nvSpPr>
            <p:spPr>
              <a:xfrm>
                <a:off x="1694453" y="1088740"/>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p:cNvSpPr/>
              <p:nvPr/>
            </p:nvSpPr>
            <p:spPr>
              <a:xfrm>
                <a:off x="1694453" y="1772816"/>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7" name="Grupo 9"/>
            <p:cNvGrpSpPr/>
            <p:nvPr/>
          </p:nvGrpSpPr>
          <p:grpSpPr>
            <a:xfrm>
              <a:off x="4067945" y="6446134"/>
              <a:ext cx="1512167" cy="92120"/>
              <a:chOff x="2303749" y="5655195"/>
              <a:chExt cx="1512167" cy="92120"/>
            </a:xfrm>
          </p:grpSpPr>
          <p:pic>
            <p:nvPicPr>
              <p:cNvPr id="12" name="Imagen 11"/>
              <p:cNvPicPr>
                <a:picLocks noChangeAspect="1"/>
              </p:cNvPicPr>
              <p:nvPr/>
            </p:nvPicPr>
            <p:blipFill rotWithShape="1">
              <a:blip r:embed="rId4"/>
              <a:srcRect t="89857" r="18757" b="6274"/>
              <a:stretch/>
            </p:blipFill>
            <p:spPr>
              <a:xfrm>
                <a:off x="2303749" y="5661250"/>
                <a:ext cx="1512167" cy="72007"/>
              </a:xfrm>
              <a:prstGeom prst="rect">
                <a:avLst/>
              </a:prstGeom>
            </p:spPr>
          </p:pic>
          <p:sp>
            <p:nvSpPr>
              <p:cNvPr id="13" name="Elipse 12"/>
              <p:cNvSpPr/>
              <p:nvPr/>
            </p:nvSpPr>
            <p:spPr>
              <a:xfrm>
                <a:off x="3743908" y="5655195"/>
                <a:ext cx="72008" cy="92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Rectángulo 10"/>
            <p:cNvSpPr/>
            <p:nvPr/>
          </p:nvSpPr>
          <p:spPr>
            <a:xfrm>
              <a:off x="5174971" y="6182305"/>
              <a:ext cx="24531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aphicFrame>
        <p:nvGraphicFramePr>
          <p:cNvPr id="17" name="16 Tabla"/>
          <p:cNvGraphicFramePr>
            <a:graphicFrameLocks noGrp="1"/>
          </p:cNvGraphicFramePr>
          <p:nvPr/>
        </p:nvGraphicFramePr>
        <p:xfrm>
          <a:off x="326906" y="4301386"/>
          <a:ext cx="7870134" cy="2377440"/>
        </p:xfrm>
        <a:graphic>
          <a:graphicData uri="http://schemas.openxmlformats.org/drawingml/2006/table">
            <a:tbl>
              <a:tblPr firstRow="1" bandRow="1">
                <a:tableStyleId>{5C22544A-7EE6-4342-B048-85BDC9FD1C3A}</a:tableStyleId>
              </a:tblPr>
              <a:tblGrid>
                <a:gridCol w="3935067"/>
                <a:gridCol w="3935067"/>
              </a:tblGrid>
              <a:tr h="370840">
                <a:tc>
                  <a:txBody>
                    <a:bodyPr/>
                    <a:lstStyle/>
                    <a:p>
                      <a:pPr algn="ctr"/>
                      <a:r>
                        <a:rPr lang="es-ES" dirty="0" smtClean="0"/>
                        <a:t>¿Para qué soy bueno?</a:t>
                      </a:r>
                    </a:p>
                    <a:p>
                      <a:pPr algn="ctr"/>
                      <a:r>
                        <a:rPr lang="es-ES" dirty="0" smtClean="0"/>
                        <a:t>FORTALEZAS</a:t>
                      </a:r>
                      <a:endParaRPr lang="es-MX" dirty="0"/>
                    </a:p>
                  </a:txBody>
                  <a:tcPr/>
                </a:tc>
                <a:tc>
                  <a:txBody>
                    <a:bodyPr/>
                    <a:lstStyle/>
                    <a:p>
                      <a:pPr algn="ctr"/>
                      <a:r>
                        <a:rPr lang="es-ES" dirty="0" smtClean="0"/>
                        <a:t>¿Qué me cuesta trabajo</a:t>
                      </a:r>
                    </a:p>
                    <a:p>
                      <a:pPr algn="ctr"/>
                      <a:r>
                        <a:rPr lang="es-ES" dirty="0" smtClean="0"/>
                        <a:t>DEBILIDADES</a:t>
                      </a:r>
                      <a:endParaRPr lang="es-MX" dirty="0"/>
                    </a:p>
                  </a:txBody>
                  <a:tcPr/>
                </a:tc>
              </a:tr>
              <a:tr h="370840">
                <a:tc>
                  <a:txBody>
                    <a:bodyPr/>
                    <a:lstStyle/>
                    <a:p>
                      <a:r>
                        <a:rPr lang="es-ES" dirty="0" smtClean="0"/>
                        <a:t>1.</a:t>
                      </a:r>
                    </a:p>
                    <a:p>
                      <a:r>
                        <a:rPr lang="es-ES" dirty="0" smtClean="0"/>
                        <a:t>2.</a:t>
                      </a:r>
                    </a:p>
                    <a:p>
                      <a:r>
                        <a:rPr lang="es-ES" dirty="0" smtClean="0"/>
                        <a:t>3.</a:t>
                      </a:r>
                    </a:p>
                    <a:p>
                      <a:r>
                        <a:rPr lang="es-ES" dirty="0" smtClean="0"/>
                        <a:t>4.</a:t>
                      </a:r>
                    </a:p>
                    <a:p>
                      <a:r>
                        <a:rPr lang="es-ES" dirty="0" smtClean="0"/>
                        <a:t>5.</a:t>
                      </a:r>
                    </a:p>
                    <a:p>
                      <a:endParaRPr lang="es-MX" dirty="0"/>
                    </a:p>
                  </a:txBody>
                  <a:tcPr/>
                </a:tc>
                <a:tc>
                  <a:txBody>
                    <a:bodyPr/>
                    <a:lstStyle/>
                    <a:p>
                      <a:r>
                        <a:rPr lang="es-ES" dirty="0" smtClean="0"/>
                        <a:t>1.</a:t>
                      </a:r>
                    </a:p>
                    <a:p>
                      <a:r>
                        <a:rPr lang="es-ES" dirty="0" smtClean="0"/>
                        <a:t>2.</a:t>
                      </a:r>
                    </a:p>
                    <a:p>
                      <a:r>
                        <a:rPr lang="es-ES" dirty="0" smtClean="0"/>
                        <a:t>3.</a:t>
                      </a:r>
                    </a:p>
                    <a:p>
                      <a:r>
                        <a:rPr lang="es-ES" dirty="0" smtClean="0"/>
                        <a:t>4.</a:t>
                      </a:r>
                    </a:p>
                    <a:p>
                      <a:r>
                        <a:rPr lang="es-ES" dirty="0" smtClean="0"/>
                        <a:t>5.</a:t>
                      </a:r>
                    </a:p>
                    <a:p>
                      <a:endParaRPr lang="es-MX" dirty="0"/>
                    </a:p>
                  </a:txBody>
                  <a:tcPr/>
                </a:tc>
              </a:tr>
            </a:tbl>
          </a:graphicData>
        </a:graphic>
      </p:graphicFrame>
    </p:spTree>
    <p:extLst>
      <p:ext uri="{BB962C8B-B14F-4D97-AF65-F5344CB8AC3E}">
        <p14:creationId xmlns="" xmlns:p14="http://schemas.microsoft.com/office/powerpoint/2010/main" val="35684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115889" y="273697"/>
            <a:ext cx="4582716" cy="4708981"/>
          </a:xfrm>
          <a:prstGeom prst="rect">
            <a:avLst/>
          </a:prstGeom>
          <a:noFill/>
        </p:spPr>
        <p:txBody>
          <a:bodyPr wrap="square" rtlCol="0">
            <a:spAutoFit/>
          </a:bodyPr>
          <a:lstStyle/>
          <a:p>
            <a:r>
              <a:rPr lang="es-MX" sz="2000" dirty="0" smtClean="0">
                <a:latin typeface="Arial Black" pitchFamily="34" charset="0"/>
              </a:rPr>
              <a:t>Actividad 2: Pide que escriban en la ilustración del jardín sus fortalezas y debilidades. </a:t>
            </a:r>
          </a:p>
          <a:p>
            <a:endParaRPr lang="es-MX" sz="2000" dirty="0" smtClean="0">
              <a:latin typeface="Arial Black" pitchFamily="34" charset="0"/>
            </a:endParaRPr>
          </a:p>
          <a:p>
            <a:r>
              <a:rPr lang="es-MX" sz="2000" dirty="0" smtClean="0"/>
              <a:t>Explica a tus estudiantes que los árboles más robustos representan sus fortalezas y las plantas más pequeñas, sus debilidades.</a:t>
            </a:r>
          </a:p>
          <a:p>
            <a:endParaRPr lang="es-MX" sz="2000" dirty="0" smtClean="0"/>
          </a:p>
          <a:p>
            <a:r>
              <a:rPr lang="es-MX" sz="2000" dirty="0" smtClean="0"/>
              <a:t>Las debilidades en este ejercicio se abordan como cualidades que queremos cultivar o aspectos que queremos mejorar “las plantas pequeñas en nuestro jardín, aunque pequeñas ahora queremos cuidarlas para que se fortalezcan o bien identificarlas para saber de su existencia”. </a:t>
            </a:r>
            <a:endParaRPr lang="es-MX" sz="2000" b="1" cap="small" dirty="0">
              <a:solidFill>
                <a:srgbClr val="FF0000"/>
              </a:solidFill>
            </a:endParaRPr>
          </a:p>
        </p:txBody>
      </p:sp>
      <p:sp>
        <p:nvSpPr>
          <p:cNvPr id="18" name="Rectángulo 10"/>
          <p:cNvSpPr/>
          <p:nvPr/>
        </p:nvSpPr>
        <p:spPr>
          <a:xfrm>
            <a:off x="5343305" y="900386"/>
            <a:ext cx="158643" cy="94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Rectángulo 10"/>
          <p:cNvSpPr/>
          <p:nvPr/>
        </p:nvSpPr>
        <p:spPr>
          <a:xfrm>
            <a:off x="5495705" y="1052786"/>
            <a:ext cx="1705195" cy="109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10"/>
          <p:cNvSpPr/>
          <p:nvPr/>
        </p:nvSpPr>
        <p:spPr>
          <a:xfrm>
            <a:off x="5495705" y="1052786"/>
            <a:ext cx="158643" cy="94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34" name="Picture 10" descr="C:\Users\BECAS 3\AppData\Local\Microsoft\Windows\Temporary Internet Files\Content.IE5\UDP1W49J\Tilia_platyphyllos_Roberto_Tonetti_23ago2009[1].jpg"/>
          <p:cNvPicPr>
            <a:picLocks noChangeAspect="1" noChangeArrowheads="1"/>
          </p:cNvPicPr>
          <p:nvPr/>
        </p:nvPicPr>
        <p:blipFill>
          <a:blip r:embed="rId4"/>
          <a:srcRect/>
          <a:stretch>
            <a:fillRect/>
          </a:stretch>
        </p:blipFill>
        <p:spPr bwMode="auto">
          <a:xfrm>
            <a:off x="4675208" y="1390760"/>
            <a:ext cx="3901440" cy="5201920"/>
          </a:xfrm>
          <a:prstGeom prst="rect">
            <a:avLst/>
          </a:prstGeom>
          <a:noFill/>
        </p:spPr>
      </p:pic>
      <p:sp>
        <p:nvSpPr>
          <p:cNvPr id="9" name="8 CuadroTexto"/>
          <p:cNvSpPr txBox="1"/>
          <p:nvPr/>
        </p:nvSpPr>
        <p:spPr>
          <a:xfrm>
            <a:off x="2434728" y="6378766"/>
            <a:ext cx="2240480" cy="246221"/>
          </a:xfrm>
          <a:prstGeom prst="rect">
            <a:avLst/>
          </a:prstGeom>
          <a:noFill/>
        </p:spPr>
        <p:txBody>
          <a:bodyPr wrap="square" rtlCol="0">
            <a:spAutoFit/>
          </a:bodyPr>
          <a:lstStyle/>
          <a:p>
            <a:r>
              <a:rPr lang="es-ES" sz="1000" dirty="0" smtClean="0"/>
              <a:t>Imagen  prediseñada de office Online</a:t>
            </a:r>
            <a:endParaRPr lang="es-MX" sz="1000" dirty="0"/>
          </a:p>
        </p:txBody>
      </p:sp>
    </p:spTree>
    <p:extLst>
      <p:ext uri="{BB962C8B-B14F-4D97-AF65-F5344CB8AC3E}">
        <p14:creationId xmlns="" xmlns:p14="http://schemas.microsoft.com/office/powerpoint/2010/main" val="356845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326909" y="273697"/>
            <a:ext cx="6538125" cy="4955203"/>
          </a:xfrm>
          <a:prstGeom prst="rect">
            <a:avLst/>
          </a:prstGeom>
          <a:noFill/>
        </p:spPr>
        <p:txBody>
          <a:bodyPr wrap="square" rtlCol="0">
            <a:spAutoFit/>
          </a:bodyPr>
          <a:lstStyle/>
          <a:p>
            <a:r>
              <a:rPr lang="es-MX" sz="2000" dirty="0" smtClean="0">
                <a:latin typeface="Arial Black" pitchFamily="34" charset="0"/>
              </a:rPr>
              <a:t>Actividad 3: </a:t>
            </a:r>
            <a:r>
              <a:rPr lang="es-MX" dirty="0" smtClean="0">
                <a:latin typeface="Arial Black" pitchFamily="34" charset="0"/>
              </a:rPr>
              <a:t>Promueve que reflexionen en grupo por qué podría ser importante conocer sus fortalezas y debilidades.</a:t>
            </a:r>
          </a:p>
          <a:p>
            <a:endParaRPr lang="es-ES" sz="2000" dirty="0" smtClean="0"/>
          </a:p>
          <a:p>
            <a:r>
              <a:rPr lang="es-ES" sz="2000" dirty="0" smtClean="0"/>
              <a:t>-Reflexionen en equipos de tres ¿por qué es importante conocer nuestras fortalezas y debilidades?</a:t>
            </a:r>
          </a:p>
          <a:p>
            <a:r>
              <a:rPr lang="es-ES" sz="2000" dirty="0" smtClean="0"/>
              <a:t>____________________________________________________________________________________________________</a:t>
            </a:r>
          </a:p>
          <a:p>
            <a:r>
              <a:rPr lang="es-ES" sz="2000" dirty="0" smtClean="0"/>
              <a:t>-¿Cómo te </a:t>
            </a:r>
            <a:r>
              <a:rPr lang="es-ES" sz="2000" smtClean="0"/>
              <a:t>sientes después </a:t>
            </a:r>
            <a:r>
              <a:rPr lang="es-ES" sz="2000" dirty="0" smtClean="0"/>
              <a:t>de haber identificado algunas de tus fortalezas? ¿Descubriste algo nuevo al diseñar tu bosque de fortalezas y debilidades o en la reflexión en grupo? ¿Qué fue?</a:t>
            </a:r>
          </a:p>
          <a:p>
            <a:r>
              <a:rPr lang="es-ES" sz="2000" dirty="0" smtClean="0"/>
              <a:t>______________________________________________________________________________________________________________________________________________________</a:t>
            </a:r>
            <a:endParaRPr lang="es-MX" sz="2000" dirty="0" smtClean="0"/>
          </a:p>
          <a:p>
            <a:endParaRPr lang="es-MX" sz="2000" b="1" cap="small" dirty="0">
              <a:solidFill>
                <a:srgbClr val="FF0000"/>
              </a:solidFill>
            </a:endParaRPr>
          </a:p>
        </p:txBody>
      </p:sp>
      <p:sp>
        <p:nvSpPr>
          <p:cNvPr id="17" name="16 CuadroTexto"/>
          <p:cNvSpPr txBox="1"/>
          <p:nvPr/>
        </p:nvSpPr>
        <p:spPr>
          <a:xfrm>
            <a:off x="675249" y="5387926"/>
            <a:ext cx="7521792" cy="923330"/>
          </a:xfrm>
          <a:prstGeom prst="rect">
            <a:avLst/>
          </a:prstGeom>
          <a:noFill/>
        </p:spPr>
        <p:txBody>
          <a:bodyPr wrap="square" rtlCol="0">
            <a:spAutoFit/>
          </a:bodyPr>
          <a:lstStyle/>
          <a:p>
            <a:pPr algn="just"/>
            <a:r>
              <a:rPr lang="es-MX" b="1" dirty="0" smtClean="0">
                <a:latin typeface="Arial" pitchFamily="34" charset="0"/>
                <a:cs typeface="Arial" pitchFamily="34" charset="0"/>
              </a:rPr>
              <a:t>También puedes comentar que reflexionar sobre las fortalezas y debilidades de otros ilumina, nos ayuda a descubrir y tomar consciencia de otras fortalezas y debilidades en nosotros mismos.</a:t>
            </a:r>
            <a:endParaRPr lang="es-MX" b="1" dirty="0">
              <a:latin typeface="Arial" pitchFamily="34" charset="0"/>
              <a:cs typeface="Arial" pitchFamily="34" charset="0"/>
            </a:endParaRPr>
          </a:p>
        </p:txBody>
      </p:sp>
    </p:spTree>
    <p:extLst>
      <p:ext uri="{BB962C8B-B14F-4D97-AF65-F5344CB8AC3E}">
        <p14:creationId xmlns="" xmlns:p14="http://schemas.microsoft.com/office/powerpoint/2010/main" val="356845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326909" y="273697"/>
            <a:ext cx="4187941" cy="5016758"/>
          </a:xfrm>
          <a:prstGeom prst="rect">
            <a:avLst/>
          </a:prstGeom>
          <a:noFill/>
        </p:spPr>
        <p:txBody>
          <a:bodyPr wrap="square" rtlCol="0">
            <a:spAutoFit/>
          </a:bodyPr>
          <a:lstStyle/>
          <a:p>
            <a:r>
              <a:rPr lang="es-MX" sz="2000" b="1" cap="small" dirty="0" smtClean="0">
                <a:solidFill>
                  <a:srgbClr val="FF0000"/>
                </a:solidFill>
              </a:rPr>
              <a:t>RESUMEN</a:t>
            </a:r>
          </a:p>
          <a:p>
            <a:pPr algn="just"/>
            <a:r>
              <a:rPr lang="es-ES" sz="2000" b="1" cap="small" dirty="0" smtClean="0">
                <a:solidFill>
                  <a:schemeClr val="accent2">
                    <a:lumMod val="75000"/>
                  </a:schemeClr>
                </a:solidFill>
                <a:latin typeface="Arial" pitchFamily="34" charset="0"/>
                <a:cs typeface="Arial" pitchFamily="34" charset="0"/>
              </a:rPr>
              <a:t>conocer tus fortalezas y debilidades es parte importante del proceso de conocerte a ti mismo. saber cuáles son tus fortalezas te da confianza e inspiración. reconocer para lo que eres bueno, te hace sentir conectado con el mundo, </a:t>
            </a:r>
            <a:r>
              <a:rPr lang="es-ES" sz="2000" b="1" cap="small" dirty="0" err="1" smtClean="0">
                <a:solidFill>
                  <a:schemeClr val="accent2">
                    <a:lumMod val="75000"/>
                  </a:schemeClr>
                </a:solidFill>
                <a:latin typeface="Arial" pitchFamily="34" charset="0"/>
                <a:cs typeface="Arial" pitchFamily="34" charset="0"/>
              </a:rPr>
              <a:t>caáz</a:t>
            </a:r>
            <a:r>
              <a:rPr lang="es-ES" sz="2000" b="1" cap="small" dirty="0" smtClean="0">
                <a:solidFill>
                  <a:schemeClr val="accent2">
                    <a:lumMod val="75000"/>
                  </a:schemeClr>
                </a:solidFill>
                <a:latin typeface="Arial" pitchFamily="34" charset="0"/>
                <a:cs typeface="Arial" pitchFamily="34" charset="0"/>
              </a:rPr>
              <a:t> de hacer cosas y de expresar quién eres. identificar tus debilidades es el primer paso para analizarlas y decidir qué quieres hacer con ellas.</a:t>
            </a:r>
          </a:p>
          <a:p>
            <a:endParaRPr lang="es-ES" sz="2000" b="1" cap="small" dirty="0" smtClean="0">
              <a:solidFill>
                <a:srgbClr val="FF0000"/>
              </a:solidFill>
            </a:endParaRPr>
          </a:p>
          <a:p>
            <a:endParaRPr lang="es-MX" sz="2000" b="1" cap="small" dirty="0">
              <a:solidFill>
                <a:srgbClr val="FF0000"/>
              </a:solidFill>
            </a:endParaRPr>
          </a:p>
        </p:txBody>
      </p:sp>
      <p:sp>
        <p:nvSpPr>
          <p:cNvPr id="17" name="16 CuadroTexto"/>
          <p:cNvSpPr txBox="1"/>
          <p:nvPr/>
        </p:nvSpPr>
        <p:spPr>
          <a:xfrm>
            <a:off x="5166912" y="2025748"/>
            <a:ext cx="3848501" cy="3970318"/>
          </a:xfrm>
          <a:prstGeom prst="rect">
            <a:avLst/>
          </a:prstGeom>
          <a:noFill/>
        </p:spPr>
        <p:txBody>
          <a:bodyPr wrap="square" rtlCol="0">
            <a:spAutoFit/>
          </a:bodyPr>
          <a:lstStyle/>
          <a:p>
            <a:r>
              <a:rPr lang="es-ES" dirty="0" smtClean="0"/>
              <a:t>ESCRIBE ¿Qué te llevas de esta actividad?</a:t>
            </a:r>
          </a:p>
          <a:p>
            <a:r>
              <a:rPr lang="es-E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MX" dirty="0"/>
          </a:p>
        </p:txBody>
      </p:sp>
    </p:spTree>
    <p:extLst>
      <p:ext uri="{BB962C8B-B14F-4D97-AF65-F5344CB8AC3E}">
        <p14:creationId xmlns="" xmlns:p14="http://schemas.microsoft.com/office/powerpoint/2010/main" val="356845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 xmlns:a16="http://schemas.microsoft.com/office/drawing/2014/main" id="{AD660D75-67BB-664B-BFD1-C1277D46D82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3" name="object 8">
            <a:extLst>
              <a:ext uri="{FF2B5EF4-FFF2-40B4-BE49-F238E27FC236}">
                <a16:creationId xmlns="" xmlns:a16="http://schemas.microsoft.com/office/drawing/2014/main" id="{E1C22324-154A-D94C-B08B-1ECFD16FE7E3}"/>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4" name="object 9">
            <a:extLst>
              <a:ext uri="{FF2B5EF4-FFF2-40B4-BE49-F238E27FC236}">
                <a16:creationId xmlns="" xmlns:a16="http://schemas.microsoft.com/office/drawing/2014/main" id="{442181FA-95F4-AD46-A6C4-B05EF93DD585}"/>
              </a:ext>
            </a:extLst>
          </p:cNvPr>
          <p:cNvSpPr/>
          <p:nvPr/>
        </p:nvSpPr>
        <p:spPr>
          <a:xfrm>
            <a:off x="0" y="533400"/>
            <a:ext cx="9144000" cy="6096000"/>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r>
              <a:rPr lang="es-MX" sz="2000" dirty="0" smtClean="0"/>
              <a:t>De acuerdo a las siguientes afirmaciones, seleccione la opción que refleje su opinión</a:t>
            </a:r>
            <a:endParaRPr sz="1900" dirty="0"/>
          </a:p>
        </p:txBody>
      </p:sp>
      <p:sp>
        <p:nvSpPr>
          <p:cNvPr id="5" name="object 10">
            <a:extLst>
              <a:ext uri="{FF2B5EF4-FFF2-40B4-BE49-F238E27FC236}">
                <a16:creationId xmlns="" xmlns:a16="http://schemas.microsoft.com/office/drawing/2014/main" id="{29700AC3-8E6B-3242-A3F9-D407FB9AF115}"/>
              </a:ext>
            </a:extLst>
          </p:cNvPr>
          <p:cNvSpPr/>
          <p:nvPr/>
        </p:nvSpPr>
        <p:spPr>
          <a:xfrm>
            <a:off x="685799" y="0"/>
            <a:ext cx="7957457"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2"/>
          </a:solidFill>
          <a:ln>
            <a:solidFill>
              <a:schemeClr val="accent2">
                <a:lumMod val="60000"/>
                <a:lumOff val="40000"/>
              </a:schemeClr>
            </a:solidFill>
          </a:ln>
        </p:spPr>
        <p:txBody>
          <a:bodyPr wrap="square" lIns="0" tIns="0" rIns="0" bIns="0" rtlCol="0"/>
          <a:lstStyle/>
          <a:p>
            <a:endParaRPr sz="1900"/>
          </a:p>
        </p:txBody>
      </p:sp>
      <p:sp>
        <p:nvSpPr>
          <p:cNvPr id="6" name="object 34">
            <a:extLst>
              <a:ext uri="{FF2B5EF4-FFF2-40B4-BE49-F238E27FC236}">
                <a16:creationId xmlns="" xmlns:a16="http://schemas.microsoft.com/office/drawing/2014/main" id="{E754D0E2-1A68-F040-940E-A10FFF65897C}"/>
              </a:ext>
            </a:extLst>
          </p:cNvPr>
          <p:cNvSpPr txBox="1"/>
          <p:nvPr/>
        </p:nvSpPr>
        <p:spPr>
          <a:xfrm>
            <a:off x="685800" y="56004"/>
            <a:ext cx="7634514" cy="322863"/>
          </a:xfrm>
          <a:prstGeom prst="rect">
            <a:avLst/>
          </a:prstGeom>
          <a:ln>
            <a:solidFill>
              <a:schemeClr val="accent2">
                <a:lumMod val="60000"/>
                <a:lumOff val="40000"/>
              </a:schemeClr>
            </a:solidFill>
          </a:ln>
        </p:spPr>
        <p:txBody>
          <a:bodyPr vert="horz" wrap="square" lIns="0" tIns="14941" rIns="0" bIns="0" rtlCol="0">
            <a:spAutoFit/>
          </a:bodyPr>
          <a:lstStyle/>
          <a:p>
            <a:pPr marL="14941">
              <a:spcBef>
                <a:spcPts val="117"/>
              </a:spcBef>
            </a:pPr>
            <a:r>
              <a:rPr lang="es-ES" sz="2000" b="1" spc="-5" dirty="0" smtClean="0">
                <a:solidFill>
                  <a:srgbClr val="FFFFFF"/>
                </a:solidFill>
                <a:latin typeface="Soberana Sans"/>
                <a:cs typeface="Soberana Sans"/>
              </a:rPr>
              <a:t>EVALUACIÓN DE LA SESIÓN       Prepa:     Grupo:        Turno:  </a:t>
            </a:r>
          </a:p>
        </p:txBody>
      </p:sp>
      <p:graphicFrame>
        <p:nvGraphicFramePr>
          <p:cNvPr id="10" name="9 Tabla"/>
          <p:cNvGraphicFramePr>
            <a:graphicFrameLocks noGrp="1"/>
          </p:cNvGraphicFramePr>
          <p:nvPr/>
        </p:nvGraphicFramePr>
        <p:xfrm>
          <a:off x="0" y="914400"/>
          <a:ext cx="9144000" cy="5900455"/>
        </p:xfrm>
        <a:graphic>
          <a:graphicData uri="http://schemas.openxmlformats.org/drawingml/2006/table">
            <a:tbl>
              <a:tblPr firstRow="1" bandRow="1">
                <a:tableStyleId>{5C22544A-7EE6-4342-B048-85BDC9FD1C3A}</a:tableStyleId>
              </a:tblPr>
              <a:tblGrid>
                <a:gridCol w="3429000"/>
                <a:gridCol w="1524000"/>
                <a:gridCol w="1219200"/>
                <a:gridCol w="838200"/>
                <a:gridCol w="914400"/>
                <a:gridCol w="1219200"/>
              </a:tblGrid>
              <a:tr h="605928">
                <a:tc>
                  <a:txBody>
                    <a:bodyPr/>
                    <a:lstStyle/>
                    <a:p>
                      <a:r>
                        <a:rPr lang="es-MX" dirty="0" smtClean="0"/>
                        <a:t>Rubro</a:t>
                      </a:r>
                      <a:endParaRPr lang="es-MX" dirty="0"/>
                    </a:p>
                  </a:txBody>
                  <a:tcPr/>
                </a:tc>
                <a:tc>
                  <a:txBody>
                    <a:bodyPr/>
                    <a:lstStyle/>
                    <a:p>
                      <a:r>
                        <a:rPr lang="es-MX" sz="1600" dirty="0" smtClean="0"/>
                        <a:t>Totalmente en desacuerdo</a:t>
                      </a:r>
                      <a:endParaRPr lang="es-MX" sz="1600" dirty="0"/>
                    </a:p>
                  </a:txBody>
                  <a:tcPr/>
                </a:tc>
                <a:tc>
                  <a:txBody>
                    <a:bodyPr/>
                    <a:lstStyle/>
                    <a:p>
                      <a:r>
                        <a:rPr lang="es-MX" sz="1600" dirty="0" smtClean="0"/>
                        <a:t>En desacuerdo</a:t>
                      </a:r>
                      <a:endParaRPr lang="es-MX" sz="1600" dirty="0"/>
                    </a:p>
                  </a:txBody>
                  <a:tcPr/>
                </a:tc>
                <a:tc>
                  <a:txBody>
                    <a:bodyPr/>
                    <a:lstStyle/>
                    <a:p>
                      <a:r>
                        <a:rPr lang="es-MX" sz="1600" dirty="0" smtClean="0"/>
                        <a:t>Neutral</a:t>
                      </a:r>
                      <a:endParaRPr lang="es-MX" sz="1600" dirty="0"/>
                    </a:p>
                  </a:txBody>
                  <a:tcPr/>
                </a:tc>
                <a:tc>
                  <a:txBody>
                    <a:bodyPr/>
                    <a:lstStyle/>
                    <a:p>
                      <a:r>
                        <a:rPr lang="es-MX" sz="1600" dirty="0" smtClean="0"/>
                        <a:t>De acuerdo</a:t>
                      </a:r>
                      <a:endParaRPr lang="es-MX" sz="1600" dirty="0"/>
                    </a:p>
                  </a:txBody>
                  <a:tcPr/>
                </a:tc>
                <a:tc>
                  <a:txBody>
                    <a:bodyPr/>
                    <a:lstStyle/>
                    <a:p>
                      <a:r>
                        <a:rPr lang="es-MX" sz="1600" dirty="0" smtClean="0"/>
                        <a:t>Totalmente de acuerdo</a:t>
                      </a:r>
                      <a:endParaRPr lang="es-MX" sz="1600" dirty="0"/>
                    </a:p>
                  </a:txBody>
                  <a:tcPr/>
                </a:tc>
              </a:tr>
              <a:tr h="684952">
                <a:tc>
                  <a:txBody>
                    <a:bodyPr/>
                    <a:lstStyle/>
                    <a:p>
                      <a:r>
                        <a:rPr lang="es-MX" dirty="0" smtClean="0"/>
                        <a:t>Los estudiantes identificaron sus FORTALEZAS y DEBILIDADES</a:t>
                      </a:r>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r>
              <a:tr h="726724">
                <a:tc>
                  <a:txBody>
                    <a:bodyPr/>
                    <a:lstStyle/>
                    <a:p>
                      <a:r>
                        <a:rPr lang="es-MX" dirty="0" smtClean="0"/>
                        <a:t>Los estudiantes mostraron interés y se involucraron en la actividad.</a:t>
                      </a:r>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dirty="0"/>
                    </a:p>
                  </a:txBody>
                  <a:tcPr/>
                </a:tc>
                <a:tc>
                  <a:txBody>
                    <a:bodyPr/>
                    <a:lstStyle/>
                    <a:p>
                      <a:endParaRPr lang="es-MX"/>
                    </a:p>
                  </a:txBody>
                  <a:tcPr/>
                </a:tc>
              </a:tr>
              <a:tr h="730929">
                <a:tc>
                  <a:txBody>
                    <a:bodyPr/>
                    <a:lstStyle/>
                    <a:p>
                      <a:r>
                        <a:rPr lang="es-MX" dirty="0" smtClean="0"/>
                        <a:t>Se logró un clima de confianza en el grupo.</a:t>
                      </a:r>
                      <a:endParaRPr lang="es-MX" dirty="0"/>
                    </a:p>
                  </a:txBody>
                  <a:tcPr/>
                </a:tc>
                <a:tc>
                  <a:txBody>
                    <a:bodyPr/>
                    <a:lstStyle/>
                    <a:p>
                      <a:endParaRPr lang="es-MX" dirty="0"/>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tr>
              <a:tr h="848822">
                <a:tc gridSpan="6">
                  <a:txBody>
                    <a:bodyPr/>
                    <a:lstStyle/>
                    <a:p>
                      <a:r>
                        <a:rPr lang="es-MX" dirty="0" smtClean="0"/>
                        <a:t>¿Qué funcionó bien y qué efectos positivos se observaron al realizar la actividad?</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840060">
                <a:tc gridSpan="6">
                  <a:txBody>
                    <a:bodyPr/>
                    <a:lstStyle/>
                    <a:p>
                      <a:r>
                        <a:rPr lang="es-MX" dirty="0" smtClean="0"/>
                        <a:t>Descripción de dificultades y áreas de oportunidad</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272053">
                <a:tc gridSpan="6">
                  <a:txBody>
                    <a:bodyPr/>
                    <a:lstStyle/>
                    <a:p>
                      <a:r>
                        <a:rPr lang="es-MX" dirty="0" smtClean="0"/>
                        <a:t>¿Qué alumnos no</a:t>
                      </a:r>
                      <a:r>
                        <a:rPr lang="es-MX" baseline="0" dirty="0" smtClean="0"/>
                        <a:t> realiz</a:t>
                      </a:r>
                      <a:r>
                        <a:rPr lang="es-MX" dirty="0" smtClean="0"/>
                        <a:t>aron la actividad? </a:t>
                      </a:r>
                    </a:p>
                    <a:p>
                      <a:r>
                        <a:rPr lang="es-ES" dirty="0" smtClean="0"/>
                        <a:t>1.</a:t>
                      </a:r>
                    </a:p>
                    <a:p>
                      <a:r>
                        <a:rPr lang="es-ES" dirty="0" smtClean="0"/>
                        <a:t>2.</a:t>
                      </a:r>
                    </a:p>
                    <a:p>
                      <a:r>
                        <a:rPr lang="es-ES" dirty="0" smtClean="0"/>
                        <a:t>3.</a:t>
                      </a:r>
                    </a:p>
                    <a:p>
                      <a:r>
                        <a:rPr lang="es-ES" dirty="0" smtClean="0"/>
                        <a:t>4.</a:t>
                      </a:r>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dirty="0"/>
                    </a:p>
                  </a:txBody>
                  <a:tcPr/>
                </a:tc>
              </a:tr>
            </a:tbl>
          </a:graphicData>
        </a:graphic>
      </p:graphicFrame>
    </p:spTree>
    <p:extLst>
      <p:ext uri="{BB962C8B-B14F-4D97-AF65-F5344CB8AC3E}">
        <p14:creationId xmlns="" xmlns:p14="http://schemas.microsoft.com/office/powerpoint/2010/main" val="234878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CuadroTexto 2"/>
          <p:cNvSpPr txBox="1"/>
          <p:nvPr/>
        </p:nvSpPr>
        <p:spPr>
          <a:xfrm>
            <a:off x="3068643" y="2394909"/>
            <a:ext cx="2928938" cy="1015663"/>
          </a:xfrm>
          <a:prstGeom prst="rect">
            <a:avLst/>
          </a:prstGeom>
          <a:noFill/>
        </p:spPr>
        <p:txBody>
          <a:bodyPr wrap="square" rtlCol="0">
            <a:spAutoFit/>
          </a:bodyPr>
          <a:lstStyle/>
          <a:p>
            <a:r>
              <a:rPr lang="es-MX" sz="6000" b="1" cap="small" dirty="0"/>
              <a:t>Gracias</a:t>
            </a:r>
          </a:p>
        </p:txBody>
      </p:sp>
      <p:pic>
        <p:nvPicPr>
          <p:cNvPr id="6" name="Imagen 5"/>
          <p:cNvPicPr>
            <a:picLocks noChangeAspect="1"/>
          </p:cNvPicPr>
          <p:nvPr/>
        </p:nvPicPr>
        <p:blipFill>
          <a:blip r:embed="rId3"/>
          <a:stretch>
            <a:fillRect/>
          </a:stretch>
        </p:blipFill>
        <p:spPr>
          <a:xfrm>
            <a:off x="8197041" y="585788"/>
            <a:ext cx="818372" cy="576148"/>
          </a:xfrm>
          <a:prstGeom prst="rect">
            <a:avLst/>
          </a:prstGeom>
        </p:spPr>
      </p:pic>
    </p:spTree>
    <p:extLst>
      <p:ext uri="{BB962C8B-B14F-4D97-AF65-F5344CB8AC3E}">
        <p14:creationId xmlns="" xmlns:p14="http://schemas.microsoft.com/office/powerpoint/2010/main" val="90363579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820</TotalTime>
  <Words>823</Words>
  <Application>Microsoft Office PowerPoint</Application>
  <PresentationFormat>Presentación en pantalla (4:3)</PresentationFormat>
  <Paragraphs>81</Paragraphs>
  <Slides>9</Slides>
  <Notes>1</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TUTORIAS ELIZABETH</cp:lastModifiedBy>
  <cp:revision>32</cp:revision>
  <dcterms:created xsi:type="dcterms:W3CDTF">2018-01-29T17:15:52Z</dcterms:created>
  <dcterms:modified xsi:type="dcterms:W3CDTF">2020-02-20T16:50:18Z</dcterms:modified>
</cp:coreProperties>
</file>