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7" r:id="rId3"/>
    <p:sldId id="277" r:id="rId4"/>
    <p:sldId id="272" r:id="rId5"/>
    <p:sldId id="273" r:id="rId6"/>
    <p:sldId id="275" r:id="rId7"/>
    <p:sldId id="276" r:id="rId8"/>
    <p:sldId id="278" r:id="rId9"/>
    <p:sldId id="279" r:id="rId10"/>
    <p:sldId id="280" r:id="rId11"/>
    <p:sldId id="263" r:id="rId12"/>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19/02/2020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p14="http://schemas.microsoft.com/office/powerpoint/2010/main" xmlns=""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p14="http://schemas.microsoft.com/office/powerpoint/2010/main" xmlns=""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19/02/2020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19/02/2020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19/02/2020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19/02/2020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19/02/2020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19/02/2020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19/02/2020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19/02/2020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19/02/2020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19/02/2020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19/02/2020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19/02/2020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063" y="-80669"/>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pic>
        <p:nvPicPr>
          <p:cNvPr id="37" name="Imagen 36"/>
          <p:cNvPicPr>
            <a:picLocks noChangeAspect="1"/>
          </p:cNvPicPr>
          <p:nvPr/>
        </p:nvPicPr>
        <p:blipFill>
          <a:blip r:embed="rId4"/>
          <a:stretch>
            <a:fillRect/>
          </a:stretch>
        </p:blipFill>
        <p:spPr>
          <a:xfrm>
            <a:off x="153980" y="159411"/>
            <a:ext cx="1239467" cy="1420854"/>
          </a:xfrm>
          <a:prstGeom prst="rect">
            <a:avLst/>
          </a:prstGeom>
        </p:spPr>
      </p:pic>
      <p:sp>
        <p:nvSpPr>
          <p:cNvPr id="40" name="Triángulo isósceles 39"/>
          <p:cNvSpPr/>
          <p:nvPr/>
        </p:nvSpPr>
        <p:spPr>
          <a:xfrm rot="9802839">
            <a:off x="6466663" y="6000162"/>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5"/>
          <a:stretch>
            <a:fillRect/>
          </a:stretch>
        </p:blipFill>
        <p:spPr>
          <a:xfrm>
            <a:off x="6884973" y="6086336"/>
            <a:ext cx="1646187" cy="670169"/>
          </a:xfrm>
          <a:prstGeom prst="rect">
            <a:avLst/>
          </a:prstGeom>
        </p:spPr>
      </p:pic>
      <p:sp>
        <p:nvSpPr>
          <p:cNvPr id="29" name="28 Rectángulo"/>
          <p:cNvSpPr/>
          <p:nvPr/>
        </p:nvSpPr>
        <p:spPr>
          <a:xfrm>
            <a:off x="153980" y="2200275"/>
            <a:ext cx="7611385" cy="830997"/>
          </a:xfrm>
          <a:prstGeom prst="rect">
            <a:avLst/>
          </a:prstGeom>
        </p:spPr>
        <p:txBody>
          <a:bodyPr wrap="square">
            <a:spAutoFit/>
          </a:bodyPr>
          <a:lstStyle/>
          <a:p>
            <a:r>
              <a:rPr lang="es-MX" sz="4800" dirty="0" smtClean="0">
                <a:solidFill>
                  <a:schemeClr val="accent4">
                    <a:lumMod val="50000"/>
                  </a:schemeClr>
                </a:solidFill>
                <a:latin typeface="Arial Black" pitchFamily="34" charset="0"/>
              </a:rPr>
              <a:t>Aprender del fracaso </a:t>
            </a:r>
          </a:p>
        </p:txBody>
      </p:sp>
      <p:pic>
        <p:nvPicPr>
          <p:cNvPr id="9" name="Picture 2" descr="C:\Users\BECAS 3\AppData\Local\Microsoft\Windows\Temporary Internet Files\Content.IE5\1C1B17PN\8[1].jpg"/>
          <p:cNvPicPr>
            <a:picLocks noChangeAspect="1" noChangeArrowheads="1"/>
          </p:cNvPicPr>
          <p:nvPr/>
        </p:nvPicPr>
        <p:blipFill>
          <a:blip r:embed="rId6" cstate="print"/>
          <a:srcRect/>
          <a:stretch>
            <a:fillRect/>
          </a:stretch>
        </p:blipFill>
        <p:spPr bwMode="auto">
          <a:xfrm>
            <a:off x="2637569" y="4267200"/>
            <a:ext cx="1112628" cy="1447800"/>
          </a:xfrm>
          <a:prstGeom prst="rect">
            <a:avLst/>
          </a:prstGeom>
          <a:noFill/>
        </p:spPr>
      </p:pic>
      <p:sp>
        <p:nvSpPr>
          <p:cNvPr id="10" name="Oval 8">
            <a:extLst>
              <a:ext uri="{FF2B5EF4-FFF2-40B4-BE49-F238E27FC236}">
                <a16:creationId xmlns:a16="http://schemas.microsoft.com/office/drawing/2014/main" xmlns="" id="{A542659A-4FA0-6F4D-B73D-B428747300F6}"/>
              </a:ext>
            </a:extLst>
          </p:cNvPr>
          <p:cNvSpPr/>
          <p:nvPr/>
        </p:nvSpPr>
        <p:spPr>
          <a:xfrm>
            <a:off x="1678329" y="3715476"/>
            <a:ext cx="2720051" cy="263539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Autoconocimiento</a:t>
            </a:r>
            <a:endParaRPr lang="en-US" dirty="0"/>
          </a:p>
        </p:txBody>
      </p:sp>
      <p:pic>
        <p:nvPicPr>
          <p:cNvPr id="11" name="Picture 2" descr="C:\Users\BECAS 3\AppData\Local\Microsoft\Windows\Temporary Internet Files\Content.IE5\1C1B17PN\8[1].jpg"/>
          <p:cNvPicPr>
            <a:picLocks noChangeAspect="1" noChangeArrowheads="1"/>
          </p:cNvPicPr>
          <p:nvPr/>
        </p:nvPicPr>
        <p:blipFill>
          <a:blip r:embed="rId6" cstate="print"/>
          <a:srcRect/>
          <a:stretch>
            <a:fillRect/>
          </a:stretch>
        </p:blipFill>
        <p:spPr bwMode="auto">
          <a:xfrm>
            <a:off x="2452369" y="3921525"/>
            <a:ext cx="1112628" cy="1447800"/>
          </a:xfrm>
          <a:prstGeom prst="rect">
            <a:avLst/>
          </a:prstGeom>
          <a:noFill/>
        </p:spPr>
      </p:pic>
    </p:spTree>
    <p:extLst>
      <p:ext uri="{BB962C8B-B14F-4D97-AF65-F5344CB8AC3E}">
        <p14:creationId xmlns:p14="http://schemas.microsoft.com/office/powerpoint/2010/main" xmlns=""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5334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a:ln>
            <a:solidFill>
              <a:schemeClr val="accent2">
                <a:lumMod val="60000"/>
                <a:lumOff val="40000"/>
              </a:schemeClr>
            </a:solidFill>
          </a:ln>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919"/>
            <a:ext cx="7634514" cy="322863"/>
          </a:xfrm>
          <a:prstGeom prst="rect">
            <a:avLst/>
          </a:prstGeom>
          <a:ln>
            <a:solidFill>
              <a:schemeClr val="accent2">
                <a:lumMod val="60000"/>
                <a:lumOff val="40000"/>
              </a:schemeClr>
            </a:solidFill>
          </a:ln>
        </p:spPr>
        <p:txBody>
          <a:bodyPr vert="horz" wrap="square" lIns="0" tIns="14941" rIns="0" bIns="0" rtlCol="0">
            <a:spAutoFit/>
          </a:bodyPr>
          <a:lstStyle/>
          <a:p>
            <a:pPr marL="14941">
              <a:spcBef>
                <a:spcPts val="117"/>
              </a:spcBef>
            </a:pPr>
            <a:r>
              <a:rPr lang="es-ES" sz="2000" b="1" spc="-5" dirty="0" smtClean="0">
                <a:solidFill>
                  <a:srgbClr val="FFFFFF"/>
                </a:solidFill>
                <a:latin typeface="Soberana Sans"/>
                <a:cs typeface="Soberana Sans"/>
              </a:rPr>
              <a:t>EVALUACIÓN DE LA SESIÓN       Prepa:     Grupo:        Turno:</a:t>
            </a:r>
            <a:endParaRPr sz="2000" dirty="0">
              <a:latin typeface="Soberana Sans"/>
              <a:cs typeface="Soberana Sans"/>
            </a:endParaRPr>
          </a:p>
        </p:txBody>
      </p:sp>
      <p:graphicFrame>
        <p:nvGraphicFramePr>
          <p:cNvPr id="10" name="9 Tabla"/>
          <p:cNvGraphicFramePr>
            <a:graphicFrameLocks noGrp="1"/>
          </p:cNvGraphicFramePr>
          <p:nvPr/>
        </p:nvGraphicFramePr>
        <p:xfrm>
          <a:off x="0" y="914400"/>
          <a:ext cx="9144000" cy="5934787"/>
        </p:xfrm>
        <a:graphic>
          <a:graphicData uri="http://schemas.openxmlformats.org/drawingml/2006/table">
            <a:tbl>
              <a:tblPr firstRow="1" bandRow="1">
                <a:tableStyleId>{5C22544A-7EE6-4342-B048-85BDC9FD1C3A}</a:tableStyleId>
              </a:tblPr>
              <a:tblGrid>
                <a:gridCol w="3429000"/>
                <a:gridCol w="1524000"/>
                <a:gridCol w="1219200"/>
                <a:gridCol w="838200"/>
                <a:gridCol w="914400"/>
                <a:gridCol w="1219200"/>
              </a:tblGrid>
              <a:tr h="605928">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892366">
                <a:tc>
                  <a:txBody>
                    <a:bodyPr/>
                    <a:lstStyle/>
                    <a:p>
                      <a:r>
                        <a:rPr lang="es-MX" dirty="0" smtClean="0"/>
                        <a:t>Los estudiantes explicaron con sus propias palabras qué es  y cómo se aprende del fracaso .</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72029">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72029">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83045">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49996">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85027">
                <a:tc gridSpan="6">
                  <a:txBody>
                    <a:bodyPr/>
                    <a:lstStyle/>
                    <a:p>
                      <a:r>
                        <a:rPr lang="es-MX" dirty="0" smtClean="0"/>
                        <a:t>¿Qué alumnos no</a:t>
                      </a:r>
                      <a:r>
                        <a:rPr lang="es-MX" baseline="0" dirty="0" smtClean="0"/>
                        <a:t> realiz</a:t>
                      </a:r>
                      <a:r>
                        <a:rPr lang="es-MX" dirty="0" smtClean="0"/>
                        <a:t>aron la actividad? </a:t>
                      </a:r>
                    </a:p>
                    <a:p>
                      <a:r>
                        <a:rPr lang="es-ES" dirty="0" smtClean="0"/>
                        <a:t>1.</a:t>
                      </a:r>
                    </a:p>
                    <a:p>
                      <a:r>
                        <a:rPr lang="es-ES" dirty="0" smtClean="0"/>
                        <a:t>2.</a:t>
                      </a:r>
                    </a:p>
                    <a:p>
                      <a:r>
                        <a:rPr lang="es-ES" dirty="0" smtClean="0"/>
                        <a:t>3.</a:t>
                      </a:r>
                    </a:p>
                    <a:p>
                      <a:r>
                        <a:rPr lang="es-ES" dirty="0" smtClean="0"/>
                        <a:t>4.</a:t>
                      </a:r>
                    </a:p>
                    <a:p>
                      <a:r>
                        <a:rPr lang="es-ES" dirty="0" smtClean="0"/>
                        <a:t>5.</a:t>
                      </a: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p14="http://schemas.microsoft.com/office/powerpoint/2010/main" xmlns=""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 y="237977"/>
            <a:ext cx="7723163" cy="1015663"/>
          </a:xfrm>
          <a:prstGeom prst="rect">
            <a:avLst/>
          </a:prstGeom>
          <a:noFill/>
        </p:spPr>
        <p:txBody>
          <a:bodyPr wrap="square" rtlCol="0">
            <a:spAutoFit/>
          </a:bodyPr>
          <a:lstStyle/>
          <a:p>
            <a:r>
              <a:rPr lang="es-MX" sz="2000" dirty="0" smtClean="0">
                <a:latin typeface="Arial Black" pitchFamily="34" charset="0"/>
              </a:rPr>
              <a:t>¿Cuál es el objetivo de la lección?</a:t>
            </a:r>
          </a:p>
          <a:p>
            <a:r>
              <a:rPr lang="es-MX" sz="2000" dirty="0" smtClean="0">
                <a:latin typeface="Arial Black" pitchFamily="34" charset="0"/>
              </a:rPr>
              <a:t> </a:t>
            </a:r>
            <a:r>
              <a:rPr lang="es-MX" sz="2000" dirty="0" smtClean="0">
                <a:latin typeface="Arial" pitchFamily="34" charset="0"/>
                <a:cs typeface="Arial" pitchFamily="34" charset="0"/>
              </a:rPr>
              <a:t>Que los estudiantes reconozcan en sus fracasos oportunidades de crecimiento.</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413275"/>
            <a:ext cx="9015413" cy="984885"/>
          </a:xfrm>
          <a:prstGeom prst="rect">
            <a:avLst/>
          </a:prstGeom>
        </p:spPr>
        <p:txBody>
          <a:bodyPr wrap="square">
            <a:spAutoFit/>
          </a:bodyPr>
          <a:lstStyle/>
          <a:p>
            <a:pPr algn="r"/>
            <a:r>
              <a:rPr lang="es-MX" dirty="0" smtClean="0">
                <a:latin typeface="Arial Black" pitchFamily="34" charset="0"/>
              </a:rPr>
              <a:t>¿Por qué es importante? </a:t>
            </a:r>
          </a:p>
          <a:p>
            <a:r>
              <a:rPr lang="es-MX" sz="2000" dirty="0" smtClean="0">
                <a:latin typeface="Arial" pitchFamily="34" charset="0"/>
                <a:cs typeface="Arial" pitchFamily="34" charset="0"/>
              </a:rPr>
              <a:t>Porque podrán reconocer que el fracaso es parte de lo que significa tomar riesgos para la consecución de sus metas. </a:t>
            </a:r>
            <a:endParaRPr lang="es-MX" sz="2000" dirty="0">
              <a:latin typeface="Arial" pitchFamily="34" charset="0"/>
              <a:cs typeface="Arial" pitchFamily="34" charset="0"/>
            </a:endParaRPr>
          </a:p>
        </p:txBody>
      </p:sp>
      <p:sp>
        <p:nvSpPr>
          <p:cNvPr id="18" name="17 CuadroTexto"/>
          <p:cNvSpPr txBox="1"/>
          <p:nvPr/>
        </p:nvSpPr>
        <p:spPr>
          <a:xfrm>
            <a:off x="0" y="2433088"/>
            <a:ext cx="9015412" cy="4339650"/>
          </a:xfrm>
          <a:prstGeom prst="rect">
            <a:avLst/>
          </a:prstGeom>
          <a:noFill/>
        </p:spPr>
        <p:txBody>
          <a:bodyPr wrap="square" rtlCol="0">
            <a:spAutoFit/>
          </a:bodyPr>
          <a:lstStyle/>
          <a:p>
            <a:r>
              <a:rPr lang="es-MX" dirty="0" smtClean="0">
                <a:latin typeface="Arial Black" pitchFamily="34" charset="0"/>
              </a:rPr>
              <a:t>CONTEXTO</a:t>
            </a:r>
          </a:p>
          <a:p>
            <a:endParaRPr lang="es-MX" dirty="0" smtClean="0">
              <a:latin typeface="Arial Black" pitchFamily="34" charset="0"/>
            </a:endParaRPr>
          </a:p>
          <a:p>
            <a:pPr algn="just"/>
            <a:r>
              <a:rPr lang="es-MX" sz="2000" dirty="0" smtClean="0">
                <a:latin typeface="Arial" pitchFamily="34" charset="0"/>
                <a:cs typeface="Arial" pitchFamily="34" charset="0"/>
              </a:rPr>
              <a:t>¿Qué distingue a los grandes líderes? Según Peter </a:t>
            </a:r>
            <a:r>
              <a:rPr lang="es-MX" sz="2000" dirty="0" err="1" smtClean="0">
                <a:latin typeface="Arial" pitchFamily="34" charset="0"/>
                <a:cs typeface="Arial" pitchFamily="34" charset="0"/>
              </a:rPr>
              <a:t>Senge</a:t>
            </a:r>
            <a:r>
              <a:rPr lang="es-MX" sz="2000" dirty="0" smtClean="0">
                <a:latin typeface="Arial" pitchFamily="34" charset="0"/>
                <a:cs typeface="Arial" pitchFamily="34" charset="0"/>
              </a:rPr>
              <a:t>, experto mundial en liderazgo, un líder es alguien que toma riesgos. Queremos que tú seas un líder y que ayudes a tus estudiantes a que lo sean. Para esto es importante ser consciente que tomar riesgos implica la posibilidad de fracasar o equivocarse. Por tal razón es fundamental apoyar a tus estudiantes para que no tengan miedo a cometer un error. Específicamente en el ámbito escolar, no habrá aprendizaje significativo si el estudiante no se involucra con el contenido de manera activa, asumiendo también que esto implica cometer errores. Para que esto tenga un impacto directo sobre su desarrollo académico es esencial trabajar con tus estudiantes el valor formativo de los errores, así como generar un ambiente seguro en la clase, donde equivocarse no esté mal visto. </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436103" y="365759"/>
            <a:ext cx="7188590" cy="5970865"/>
          </a:xfrm>
          <a:prstGeom prst="rect">
            <a:avLst/>
          </a:prstGeom>
        </p:spPr>
        <p:txBody>
          <a:bodyPr wrap="square">
            <a:spAutoFit/>
          </a:bodyPr>
          <a:lstStyle/>
          <a:p>
            <a:pPr algn="just"/>
            <a:r>
              <a:rPr lang="es-MX" sz="2400" dirty="0" smtClean="0">
                <a:latin typeface="Arial Black" pitchFamily="34" charset="0"/>
              </a:rPr>
              <a:t>Introducción</a:t>
            </a:r>
          </a:p>
          <a:p>
            <a:pPr algn="just"/>
            <a:endParaRPr lang="es-MX" dirty="0" smtClean="0">
              <a:latin typeface="Arial Black" pitchFamily="34" charset="0"/>
            </a:endParaRPr>
          </a:p>
          <a:p>
            <a:pPr algn="just"/>
            <a:r>
              <a:rPr lang="es-MX" sz="2000" dirty="0" smtClean="0">
                <a:latin typeface="Arial" pitchFamily="34" charset="0"/>
                <a:cs typeface="Arial" pitchFamily="34" charset="0"/>
              </a:rPr>
              <a:t>Alberto aprendió a hablar hasta los tres años de edad. Sus maestros de la escuela pensaron que tenía problemas de aprendizaje. Un profesor de la primaria le dijo que nunca conseguiría nada en la vida.  </a:t>
            </a:r>
          </a:p>
          <a:p>
            <a:pPr algn="just"/>
            <a:endParaRPr lang="es-MX" sz="2000" dirty="0" smtClean="0">
              <a:latin typeface="Arial" pitchFamily="34" charset="0"/>
              <a:cs typeface="Arial" pitchFamily="34" charset="0"/>
            </a:endParaRPr>
          </a:p>
          <a:p>
            <a:pPr algn="just"/>
            <a:r>
              <a:rPr lang="es-MX" sz="2000" dirty="0" smtClean="0">
                <a:latin typeface="Arial" pitchFamily="34" charset="0"/>
                <a:cs typeface="Arial" pitchFamily="34" charset="0"/>
              </a:rPr>
              <a:t>A los 16 años intentó ingresar a la universidad, pero no pudo por sus malos resultados en una materia. Ingresó al año siguiente y se matriculó en el área de ciencias y matemáticas. Tras graduarse no encontró trabajo como profesor. Tuvo que trabajar en una oficina para mantenerse. ¡Pobre Alberto! Probablemente muchos estarán de acuerdo con que este joven ha fracasado en su vida. </a:t>
            </a:r>
          </a:p>
          <a:p>
            <a:pPr algn="just"/>
            <a:endParaRPr lang="es-MX" sz="2000" dirty="0" smtClean="0">
              <a:latin typeface="Arial" pitchFamily="34" charset="0"/>
              <a:cs typeface="Arial" pitchFamily="34" charset="0"/>
            </a:endParaRPr>
          </a:p>
          <a:p>
            <a:pPr algn="just"/>
            <a:r>
              <a:rPr lang="es-MX" sz="2000" dirty="0" smtClean="0">
                <a:latin typeface="Arial" pitchFamily="34" charset="0"/>
                <a:cs typeface="Arial" pitchFamily="34" charset="0"/>
              </a:rPr>
              <a:t>¡Esperen, aún no termina la historia! Sigamos. Alberto no se dio por vencido. Trabajó duro por muchos años y en 1921 ganó el premio Nobel de Física. ¿Has escuchado hablar de Albert Einstein?</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xmlns="" val="71193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7996744" cy="5940088"/>
          </a:xfrm>
          <a:prstGeom prst="rect">
            <a:avLst/>
          </a:prstGeom>
          <a:noFill/>
        </p:spPr>
        <p:txBody>
          <a:bodyPr wrap="square" rtlCol="0">
            <a:spAutoFit/>
          </a:bodyPr>
          <a:lstStyle/>
          <a:p>
            <a:r>
              <a:rPr lang="es-MX" sz="2000" dirty="0" smtClean="0">
                <a:latin typeface="Arial Black" pitchFamily="34" charset="0"/>
              </a:rPr>
              <a:t>Actividad 1: </a:t>
            </a:r>
            <a:r>
              <a:rPr lang="es-MX" sz="2000" dirty="0" smtClean="0">
                <a:latin typeface="Arial" pitchFamily="34" charset="0"/>
                <a:cs typeface="Arial" pitchFamily="34" charset="0"/>
              </a:rPr>
              <a:t>Pídeles a los estudiantes que trabajen de manera individual. </a:t>
            </a:r>
          </a:p>
          <a:p>
            <a:r>
              <a:rPr lang="es-ES" sz="2000" dirty="0" smtClean="0">
                <a:latin typeface="Arial" pitchFamily="34" charset="0"/>
                <a:cs typeface="Arial" pitchFamily="34" charset="0"/>
              </a:rPr>
              <a:t>Piensen en alguna ocasión en que sentiste el fracaso. Por ejemplo, cuando tras haber estudiando mucho, reprobaste o sacaste una calificación baja en el examen de matemáticas</a:t>
            </a:r>
          </a:p>
          <a:p>
            <a:endParaRPr lang="es-MX" sz="2000" dirty="0" smtClean="0">
              <a:latin typeface="Arial Black" pitchFamily="34" charset="0"/>
            </a:endParaRPr>
          </a:p>
          <a:p>
            <a:r>
              <a:rPr lang="es-MX" sz="2000" dirty="0" smtClean="0"/>
              <a:t>• A modo de que hagan explícitas sus ideas previas, solicita que respondan las preguntas referidas de:</a:t>
            </a:r>
          </a:p>
          <a:p>
            <a:pPr marL="457200" indent="-457200">
              <a:buAutoNum type="alphaLcParenR"/>
            </a:pPr>
            <a:r>
              <a:rPr lang="es-MX" sz="2000" dirty="0" smtClean="0"/>
              <a:t>¿Cómo se sienten al fracasar?</a:t>
            </a:r>
          </a:p>
          <a:p>
            <a:pPr marL="457200" indent="-457200"/>
            <a:r>
              <a:rPr lang="es-ES" sz="2000" dirty="0" smtClean="0"/>
              <a:t>_________________________________________________________________________________________________________________</a:t>
            </a:r>
            <a:endParaRPr lang="es-MX" sz="2000" dirty="0" smtClean="0"/>
          </a:p>
          <a:p>
            <a:pPr marL="457200" indent="-457200">
              <a:buAutoNum type="alphaLcParenR"/>
            </a:pPr>
            <a:endParaRPr lang="es-MX" sz="2000" dirty="0" smtClean="0"/>
          </a:p>
          <a:p>
            <a:pPr marL="457200" indent="-457200"/>
            <a:r>
              <a:rPr lang="es-MX" sz="2000" dirty="0" smtClean="0"/>
              <a:t>b)     ¿Qué hacen cuando fracasan? </a:t>
            </a:r>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______________________________________________________________________________________________________________</a:t>
            </a:r>
          </a:p>
          <a:p>
            <a:endParaRPr lang="es-ES" sz="2000" b="1" cap="small" dirty="0" smtClean="0">
              <a:solidFill>
                <a:srgbClr val="FF0000"/>
              </a:solidFill>
              <a:latin typeface="Arial" pitchFamily="34" charset="0"/>
              <a:cs typeface="Arial" pitchFamily="34" charset="0"/>
            </a:endParaRPr>
          </a:p>
          <a:p>
            <a:endParaRPr lang="es-ES" sz="2000" b="1" cap="small" dirty="0" smtClean="0">
              <a:solidFill>
                <a:srgbClr val="FF0000"/>
              </a:solidFill>
              <a:latin typeface="Arial" pitchFamily="34" charset="0"/>
              <a:cs typeface="Arial" pitchFamily="34" charset="0"/>
            </a:endParaRPr>
          </a:p>
          <a:p>
            <a:r>
              <a:rPr lang="es-MX" sz="2000" dirty="0" smtClean="0"/>
              <a:t>Si tienes tiempo, puedes tomar un par de minutos para que compartan en equipos pequeños sus respuestas. </a:t>
            </a:r>
            <a:endParaRPr lang="es-MX" sz="2000" b="1" cap="small"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7663"/>
            <a:ext cx="8707902" cy="6586418"/>
          </a:xfrm>
          <a:prstGeom prst="rect">
            <a:avLst/>
          </a:prstGeom>
          <a:noFill/>
        </p:spPr>
        <p:txBody>
          <a:bodyPr wrap="square" rtlCol="0">
            <a:spAutoFit/>
          </a:bodyPr>
          <a:lstStyle/>
          <a:p>
            <a:r>
              <a:rPr lang="es-MX" sz="2000" dirty="0" smtClean="0">
                <a:latin typeface="Arial Black" pitchFamily="34" charset="0"/>
              </a:rPr>
              <a:t>Actividad 2: En equipos de tres, lean el extracto del discurso de J.K. </a:t>
            </a:r>
            <a:r>
              <a:rPr lang="es-MX" sz="2000" dirty="0" err="1" smtClean="0">
                <a:latin typeface="Arial Black" pitchFamily="34" charset="0"/>
              </a:rPr>
              <a:t>Rowling</a:t>
            </a:r>
            <a:r>
              <a:rPr lang="es-MX" sz="2000" dirty="0" smtClean="0">
                <a:latin typeface="Arial Black" pitchFamily="34" charset="0"/>
              </a:rPr>
              <a:t>, la autora de la saga de Harry Potter</a:t>
            </a:r>
          </a:p>
          <a:p>
            <a:endParaRPr lang="es-MX" b="1" dirty="0" smtClean="0">
              <a:latin typeface="Arial" pitchFamily="34" charset="0"/>
              <a:cs typeface="Arial" pitchFamily="34" charset="0"/>
            </a:endParaRPr>
          </a:p>
          <a:p>
            <a:r>
              <a:rPr lang="es-MX" sz="2000" dirty="0" smtClean="0"/>
              <a:t>“Creo que es justo decir que bajo cualquier parámetro convencional, siete años después del día de mi graduación, yo había fracasado en una escala épica. Mi excepcionalmente corto matrimonio había explotado, no tenía trabajo, era una madre soltera y era tan pobre como se puede llegar a serlo en Gran Bretaña sin estar en situación de calle. Los miedos que tanto mis padres como yo misma teníamos sobre mi futuro se hicieron realidad: desde cualquier perspectiva yo era el fracaso más grande del que tenía noticia.</a:t>
            </a:r>
          </a:p>
          <a:p>
            <a:endParaRPr lang="es-MX" sz="2000" dirty="0" smtClean="0"/>
          </a:p>
          <a:p>
            <a:r>
              <a:rPr lang="es-MX" sz="2000" dirty="0" smtClean="0"/>
              <a:t>Ahora bien no me paro frente a ustedes y decirles que el fracaso es divertido. Ese periodo de mi vida fue muy obscuro (…)</a:t>
            </a:r>
          </a:p>
          <a:p>
            <a:endParaRPr lang="es-MX" sz="2000" dirty="0" smtClean="0"/>
          </a:p>
          <a:p>
            <a:pPr algn="just"/>
            <a:r>
              <a:rPr lang="es-ES" cap="small" dirty="0" smtClean="0">
                <a:latin typeface="Arial" pitchFamily="34" charset="0"/>
                <a:cs typeface="Arial" pitchFamily="34" charset="0"/>
              </a:rPr>
              <a:t>entonces, ¿por qué hablar de los beneficios del fracaso? simplemente porque fracasar significa remover todo lo que no es esencial. el fracaso me enseñó cosas sobre mi misma que no habría podido aprender de otra manera. descubrí que tengo una fuerza de voluntad férrea y más disciplina de la que había sospechado; también me di cuenta de que tenía amigos cuyo valor era superior al precio de los rubíes.</a:t>
            </a:r>
          </a:p>
          <a:p>
            <a:pPr algn="just"/>
            <a:r>
              <a:rPr lang="es-ES" b="1" cap="small" dirty="0" smtClean="0">
                <a:latin typeface="Arial" pitchFamily="34" charset="0"/>
                <a:cs typeface="Arial" pitchFamily="34" charset="0"/>
              </a:rPr>
              <a:t>nunca te reconocerás verdaderamente o sabrás las fuerzas de tus relaciones, hasta que la adversidad te haya puesto a prueba.</a:t>
            </a:r>
            <a:endParaRPr lang="es-MX" b="1" cap="small" dirty="0">
              <a:latin typeface="Arial" pitchFamily="34" charset="0"/>
              <a:cs typeface="Arial" pitchFamily="34" charset="0"/>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326909" y="273697"/>
            <a:ext cx="6538125" cy="3754874"/>
          </a:xfrm>
          <a:prstGeom prst="rect">
            <a:avLst/>
          </a:prstGeom>
          <a:noFill/>
        </p:spPr>
        <p:txBody>
          <a:bodyPr wrap="square" rtlCol="0">
            <a:spAutoFit/>
          </a:bodyPr>
          <a:lstStyle/>
          <a:p>
            <a:r>
              <a:rPr lang="es-MX" sz="2000" dirty="0" smtClean="0">
                <a:latin typeface="Arial Black" pitchFamily="34" charset="0"/>
              </a:rPr>
              <a:t>Actividad 3: </a:t>
            </a:r>
            <a:r>
              <a:rPr lang="es-MX" dirty="0" smtClean="0">
                <a:latin typeface="Arial Black" pitchFamily="34" charset="0"/>
              </a:rPr>
              <a:t>Ahora pide que comenten y respondan las preguntas de esta actividad.</a:t>
            </a:r>
          </a:p>
          <a:p>
            <a:endParaRPr lang="es-ES" sz="2000" dirty="0" smtClean="0"/>
          </a:p>
          <a:p>
            <a:r>
              <a:rPr lang="es-ES" sz="2000" dirty="0" smtClean="0"/>
              <a:t>-</a:t>
            </a:r>
            <a:r>
              <a:rPr lang="es-MX" sz="2000" dirty="0" smtClean="0"/>
              <a:t>Comenta qué fue lo que te pareció más importante de la lectura. </a:t>
            </a:r>
            <a:r>
              <a:rPr lang="es-ES" sz="2000" dirty="0" smtClean="0"/>
              <a:t>?</a:t>
            </a:r>
          </a:p>
          <a:p>
            <a:r>
              <a:rPr lang="es-ES" sz="2000" dirty="0" smtClean="0"/>
              <a:t>____________________________________________________________________________________________________</a:t>
            </a:r>
          </a:p>
          <a:p>
            <a:r>
              <a:rPr lang="es-ES" sz="2000" dirty="0" smtClean="0"/>
              <a:t>-¿Cuál es </a:t>
            </a:r>
            <a:r>
              <a:rPr lang="es-MX" sz="2000" dirty="0" smtClean="0"/>
              <a:t>el valor formativo del error</a:t>
            </a:r>
            <a:r>
              <a:rPr lang="es-ES" sz="2000" dirty="0" smtClean="0"/>
              <a:t>? </a:t>
            </a:r>
          </a:p>
          <a:p>
            <a:r>
              <a:rPr lang="es-ES" sz="2000" dirty="0" smtClean="0"/>
              <a:t>______________________________________________________________________________________________________________________________________________________</a:t>
            </a:r>
            <a:endParaRPr lang="es-MX" sz="2000" dirty="0" smtClean="0"/>
          </a:p>
          <a:p>
            <a:endParaRPr lang="es-MX" sz="2000" b="1" cap="small" dirty="0">
              <a:solidFill>
                <a:srgbClr val="FF0000"/>
              </a:solidFill>
            </a:endParaRPr>
          </a:p>
        </p:txBody>
      </p:sp>
      <p:sp>
        <p:nvSpPr>
          <p:cNvPr id="17" name="16 CuadroTexto"/>
          <p:cNvSpPr txBox="1"/>
          <p:nvPr/>
        </p:nvSpPr>
        <p:spPr>
          <a:xfrm>
            <a:off x="675249" y="4557914"/>
            <a:ext cx="7521792" cy="1815882"/>
          </a:xfrm>
          <a:prstGeom prst="rect">
            <a:avLst/>
          </a:prstGeom>
          <a:noFill/>
        </p:spPr>
        <p:txBody>
          <a:bodyPr wrap="square" rtlCol="0">
            <a:spAutoFit/>
          </a:bodyPr>
          <a:lstStyle/>
          <a:p>
            <a:pPr algn="just"/>
            <a:r>
              <a:rPr lang="es-MX" sz="1600" b="1" dirty="0" smtClean="0">
                <a:latin typeface="Arial" pitchFamily="34" charset="0"/>
                <a:cs typeface="Arial" pitchFamily="34" charset="0"/>
              </a:rPr>
              <a:t>DOCENTE: Para el segundo cuestionamiento puedes compartir un ejemplo de tu experiencia. Ejemplo: Una vez me equivoqué al corregir un examen de un estudiante. Cuando vi su cara de tristeza le pregunté qué le había pasado. Me dijo que pensaba que le habría ido mejor en el examen. Finalmente, lo revisamos y me percaté de mi error. Eso me ayudó a elaborar un método para corregir los exámenes con más cuidado y ahora siento que soy un mejor profesor.</a:t>
            </a:r>
            <a:endParaRPr lang="es-MX" sz="1600" b="1" dirty="0">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pic>
        <p:nvPicPr>
          <p:cNvPr id="3074" name="Picture 2" descr="https://www.biografiasyvidas.com/reportaje/rowling/fotos/rowling340.jpg"/>
          <p:cNvPicPr>
            <a:picLocks noChangeAspect="1" noChangeArrowheads="1"/>
          </p:cNvPicPr>
          <p:nvPr/>
        </p:nvPicPr>
        <p:blipFill>
          <a:blip r:embed="rId4"/>
          <a:srcRect/>
          <a:stretch>
            <a:fillRect/>
          </a:stretch>
        </p:blipFill>
        <p:spPr bwMode="auto">
          <a:xfrm>
            <a:off x="5741918" y="1577652"/>
            <a:ext cx="3238500" cy="3962401"/>
          </a:xfrm>
          <a:prstGeom prst="rect">
            <a:avLst/>
          </a:prstGeom>
          <a:noFill/>
        </p:spPr>
      </p:pic>
      <p:sp>
        <p:nvSpPr>
          <p:cNvPr id="8" name="7 CuadroTexto"/>
          <p:cNvSpPr txBox="1"/>
          <p:nvPr/>
        </p:nvSpPr>
        <p:spPr>
          <a:xfrm>
            <a:off x="0" y="28132"/>
            <a:ext cx="5500467" cy="6678751"/>
          </a:xfrm>
          <a:prstGeom prst="rect">
            <a:avLst/>
          </a:prstGeom>
          <a:noFill/>
        </p:spPr>
        <p:txBody>
          <a:bodyPr wrap="square" rtlCol="0">
            <a:spAutoFit/>
          </a:bodyPr>
          <a:lstStyle/>
          <a:p>
            <a:r>
              <a:rPr lang="es-ES" dirty="0" smtClean="0">
                <a:latin typeface="Arial Black" pitchFamily="34" charset="0"/>
              </a:rPr>
              <a:t>DATOS INTERESANTES DE LA AUTORA:</a:t>
            </a:r>
          </a:p>
          <a:p>
            <a:endParaRPr lang="es-ES" dirty="0" smtClean="0"/>
          </a:p>
          <a:p>
            <a:pPr algn="just"/>
            <a:r>
              <a:rPr lang="es-ES" dirty="0" smtClean="0">
                <a:latin typeface="Arial" pitchFamily="34" charset="0"/>
                <a:cs typeface="Arial" pitchFamily="34" charset="0"/>
              </a:rPr>
              <a:t>-Es una novelista, productora de cine y tv, guionista, filántropa nacida en Inglaterra en 1965.</a:t>
            </a:r>
          </a:p>
          <a:p>
            <a:pPr algn="just"/>
            <a:r>
              <a:rPr lang="es-ES" dirty="0" smtClean="0">
                <a:latin typeface="Arial" pitchFamily="34" charset="0"/>
                <a:cs typeface="Arial" pitchFamily="34" charset="0"/>
              </a:rPr>
              <a:t>-</a:t>
            </a:r>
            <a:r>
              <a:rPr lang="es-ES" b="1" dirty="0" smtClean="0">
                <a:latin typeface="Arial" pitchFamily="34" charset="0"/>
                <a:cs typeface="Arial" pitchFamily="34" charset="0"/>
              </a:rPr>
              <a:t>Creadora de una de las novelas de fantasía más exitosas de todos los tiempos, Harry Potter.</a:t>
            </a:r>
          </a:p>
          <a:p>
            <a:pPr algn="just">
              <a:buFontTx/>
              <a:buChar char="-"/>
            </a:pPr>
            <a:r>
              <a:rPr lang="es-ES" dirty="0" smtClean="0">
                <a:latin typeface="Arial" pitchFamily="34" charset="0"/>
                <a:cs typeface="Arial" pitchFamily="34" charset="0"/>
              </a:rPr>
              <a:t>Ha vendido más de 400 millones de copias.</a:t>
            </a:r>
          </a:p>
          <a:p>
            <a:pPr algn="just">
              <a:buFontTx/>
              <a:buChar char="-"/>
            </a:pPr>
            <a:r>
              <a:rPr lang="es-ES" b="1" dirty="0" smtClean="0">
                <a:latin typeface="Arial" pitchFamily="34" charset="0"/>
                <a:cs typeface="Arial" pitchFamily="34" charset="0"/>
              </a:rPr>
              <a:t>Sus libros se han traducido a 67 idiomas.</a:t>
            </a:r>
          </a:p>
          <a:p>
            <a:pPr algn="just">
              <a:buFontTx/>
              <a:buChar char="-"/>
            </a:pPr>
            <a:r>
              <a:rPr lang="es-ES" dirty="0" smtClean="0">
                <a:latin typeface="Arial" pitchFamily="34" charset="0"/>
                <a:cs typeface="Arial" pitchFamily="34" charset="0"/>
              </a:rPr>
              <a:t>Su fortuna se estima en 230 millones de libras, mas o menos $5,400 cinco mil cuatrocientos millones de pesos.</a:t>
            </a:r>
          </a:p>
          <a:p>
            <a:pPr>
              <a:buFontTx/>
              <a:buChar char="-"/>
            </a:pPr>
            <a:endParaRPr lang="es-ES" dirty="0" smtClean="0">
              <a:latin typeface="Arial" pitchFamily="34" charset="0"/>
              <a:cs typeface="Arial" pitchFamily="34" charset="0"/>
            </a:endParaRPr>
          </a:p>
          <a:p>
            <a:pPr algn="just"/>
            <a:r>
              <a:rPr lang="es-ES" i="1" dirty="0" smtClean="0">
                <a:latin typeface="Arial" pitchFamily="34" charset="0"/>
                <a:cs typeface="Arial" pitchFamily="34" charset="0"/>
              </a:rPr>
              <a:t>Comenten con tus compañeros de equipo y respondan:</a:t>
            </a:r>
          </a:p>
          <a:p>
            <a:pPr algn="just">
              <a:buFontTx/>
              <a:buChar char="-"/>
            </a:pPr>
            <a:r>
              <a:rPr lang="es-ES" dirty="0" smtClean="0">
                <a:latin typeface="Arial" pitchFamily="34" charset="0"/>
                <a:cs typeface="Arial" pitchFamily="34" charset="0"/>
              </a:rPr>
              <a:t>I-De acuerdo con la autora ¿qué podemos obtener del fracaso?</a:t>
            </a:r>
          </a:p>
          <a:p>
            <a:pPr algn="just">
              <a:buFontTx/>
              <a:buChar char="-"/>
            </a:pPr>
            <a:r>
              <a:rPr lang="es-ES" dirty="0" smtClean="0">
                <a:latin typeface="Arial" pitchFamily="34" charset="0"/>
                <a:cs typeface="Arial" pitchFamily="34" charset="0"/>
              </a:rPr>
              <a:t>_______________________________________</a:t>
            </a:r>
          </a:p>
          <a:p>
            <a:pPr algn="just">
              <a:buFontTx/>
              <a:buChar char="-"/>
            </a:pPr>
            <a:r>
              <a:rPr lang="es-ES" dirty="0" smtClean="0">
                <a:latin typeface="Arial" pitchFamily="34" charset="0"/>
                <a:cs typeface="Arial" pitchFamily="34" charset="0"/>
              </a:rPr>
              <a:t>II-Lee el siguiente proverbio chino: “el fracaso es la madre del éxito. ¿Cómo explicarías su significado?_______________________________</a:t>
            </a:r>
            <a:r>
              <a:rPr lang="es-ES" dirty="0" smtClean="0"/>
              <a:t>__________________________________________</a:t>
            </a:r>
          </a:p>
          <a:p>
            <a:r>
              <a:rPr lang="es-ES" sz="1600" b="1" dirty="0" smtClean="0">
                <a:latin typeface="Arial" pitchFamily="34" charset="0"/>
                <a:cs typeface="Arial" pitchFamily="34" charset="0"/>
              </a:rPr>
              <a:t>Docente: Para la 2ª pregunta usa una experiencia de la clase o de la escuela para ejemplificarlo.</a:t>
            </a:r>
          </a:p>
          <a:p>
            <a:endParaRPr lang="es-MX" dirty="0"/>
          </a:p>
        </p:txBody>
      </p:sp>
      <p:sp>
        <p:nvSpPr>
          <p:cNvPr id="7" name="6 CuadroTexto"/>
          <p:cNvSpPr txBox="1"/>
          <p:nvPr/>
        </p:nvSpPr>
        <p:spPr>
          <a:xfrm>
            <a:off x="5741918" y="5540053"/>
            <a:ext cx="3238500" cy="246221"/>
          </a:xfrm>
          <a:prstGeom prst="rect">
            <a:avLst/>
          </a:prstGeom>
          <a:noFill/>
        </p:spPr>
        <p:txBody>
          <a:bodyPr wrap="square" rtlCol="0">
            <a:spAutoFit/>
          </a:bodyPr>
          <a:lstStyle/>
          <a:p>
            <a:r>
              <a:rPr lang="es-ES" sz="1000" dirty="0" smtClean="0"/>
              <a:t>Imagen tomada del Programa Construye  T de la SEP.</a:t>
            </a:r>
            <a:endParaRPr lang="es-MX" sz="1000" dirty="0"/>
          </a:p>
        </p:txBody>
      </p:sp>
    </p:spTree>
    <p:extLst>
      <p:ext uri="{BB962C8B-B14F-4D97-AF65-F5344CB8AC3E}">
        <p14:creationId xmlns:p14="http://schemas.microsoft.com/office/powerpoint/2010/main" xmlns="" val="35684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pic>
        <p:nvPicPr>
          <p:cNvPr id="1025" name="Picture 1" descr="C:\Users\BECAS 3\AppData\Local\Microsoft\Windows\Temporary Internet Files\Content.IE5\UDP1W49J\Marines_do_pushups[1].jpg"/>
          <p:cNvPicPr>
            <a:picLocks noChangeAspect="1" noChangeArrowheads="1"/>
          </p:cNvPicPr>
          <p:nvPr/>
        </p:nvPicPr>
        <p:blipFill>
          <a:blip r:embed="rId4"/>
          <a:srcRect/>
          <a:stretch>
            <a:fillRect/>
          </a:stretch>
        </p:blipFill>
        <p:spPr bwMode="auto">
          <a:xfrm>
            <a:off x="143380" y="936848"/>
            <a:ext cx="7678236" cy="5305920"/>
          </a:xfrm>
          <a:prstGeom prst="rect">
            <a:avLst/>
          </a:prstGeom>
          <a:noFill/>
        </p:spPr>
      </p:pic>
      <p:sp>
        <p:nvSpPr>
          <p:cNvPr id="17" name="16 CuadroTexto"/>
          <p:cNvSpPr txBox="1"/>
          <p:nvPr/>
        </p:nvSpPr>
        <p:spPr>
          <a:xfrm>
            <a:off x="295423" y="239151"/>
            <a:ext cx="7371470" cy="5539978"/>
          </a:xfrm>
          <a:prstGeom prst="rect">
            <a:avLst/>
          </a:prstGeom>
          <a:noFill/>
        </p:spPr>
        <p:txBody>
          <a:bodyPr wrap="square" rtlCol="0">
            <a:spAutoFit/>
          </a:bodyPr>
          <a:lstStyle/>
          <a:p>
            <a:pPr algn="ctr"/>
            <a:r>
              <a:rPr lang="es-ES" sz="2400" dirty="0" smtClean="0">
                <a:latin typeface="Arial Black" pitchFamily="34" charset="0"/>
                <a:cs typeface="Arial" pitchFamily="34" charset="0"/>
              </a:rPr>
              <a:t>RESUMEN:</a:t>
            </a:r>
          </a:p>
          <a:p>
            <a:endParaRPr lang="es-ES" sz="2400" dirty="0" smtClean="0">
              <a:latin typeface="Arial" pitchFamily="34" charset="0"/>
              <a:cs typeface="Arial" pitchFamily="34" charset="0"/>
            </a:endParaRPr>
          </a:p>
          <a:p>
            <a:pPr algn="just"/>
            <a:r>
              <a:rPr lang="es-ES" sz="2400" dirty="0" smtClean="0">
                <a:solidFill>
                  <a:schemeClr val="accent4">
                    <a:lumMod val="60000"/>
                    <a:lumOff val="40000"/>
                  </a:schemeClr>
                </a:solidFill>
                <a:latin typeface="Arial" pitchFamily="34" charset="0"/>
                <a:cs typeface="Arial" pitchFamily="34" charset="0"/>
              </a:rPr>
              <a:t>Fracasar te hace sentir mal. No es algo agradable. Pero es inevitable cuando tomas riesgos para lograr cosas importantes como tus metas. Ante el fracaso surgen emociones. Aunque éstas puedan ser intensas, siempre pregúntate qué quieres hacer con ellas. </a:t>
            </a:r>
          </a:p>
          <a:p>
            <a:pPr algn="just"/>
            <a:endParaRPr lang="es-ES" sz="2400" dirty="0" smtClean="0">
              <a:solidFill>
                <a:schemeClr val="accent4">
                  <a:lumMod val="60000"/>
                  <a:lumOff val="40000"/>
                </a:schemeClr>
              </a:solidFill>
              <a:latin typeface="Arial" pitchFamily="34" charset="0"/>
              <a:cs typeface="Arial" pitchFamily="34" charset="0"/>
            </a:endParaRPr>
          </a:p>
          <a:p>
            <a:pPr algn="just"/>
            <a:r>
              <a:rPr lang="es-ES" sz="2400" dirty="0" smtClean="0">
                <a:solidFill>
                  <a:schemeClr val="accent4">
                    <a:lumMod val="60000"/>
                    <a:lumOff val="40000"/>
                  </a:schemeClr>
                </a:solidFill>
                <a:latin typeface="Arial" pitchFamily="34" charset="0"/>
                <a:cs typeface="Arial" pitchFamily="34" charset="0"/>
              </a:rPr>
              <a:t>No puedes cambiar lo que pasó, pero lo que si puedes hacer es decidir cómo quieres ser, qué quieres lograr, qué actitud quieres adoptar ante un momento desfavorable y qué puedes aprender de la situación que etiquetas como fracaso.</a:t>
            </a:r>
          </a:p>
          <a:p>
            <a:endParaRPr lang="es-MX" dirty="0"/>
          </a:p>
        </p:txBody>
      </p:sp>
      <p:sp>
        <p:nvSpPr>
          <p:cNvPr id="8" name="7 CuadroTexto"/>
          <p:cNvSpPr txBox="1"/>
          <p:nvPr/>
        </p:nvSpPr>
        <p:spPr>
          <a:xfrm>
            <a:off x="969484" y="6242768"/>
            <a:ext cx="3238959" cy="523220"/>
          </a:xfrm>
          <a:prstGeom prst="rect">
            <a:avLst/>
          </a:prstGeom>
          <a:noFill/>
        </p:spPr>
        <p:txBody>
          <a:bodyPr wrap="square" rtlCol="0">
            <a:spAutoFit/>
          </a:bodyPr>
          <a:lstStyle/>
          <a:p>
            <a:r>
              <a:rPr lang="es-ES" sz="1000" dirty="0" smtClean="0"/>
              <a:t>Imagen tomada del Programa Construye  T de la SEP.</a:t>
            </a:r>
            <a:endParaRPr lang="es-MX" sz="10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587"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7" name="16 CuadroTexto"/>
          <p:cNvSpPr txBox="1"/>
          <p:nvPr/>
        </p:nvSpPr>
        <p:spPr>
          <a:xfrm>
            <a:off x="3756074" y="1209813"/>
            <a:ext cx="5259339" cy="5324535"/>
          </a:xfrm>
          <a:prstGeom prst="rect">
            <a:avLst/>
          </a:prstGeom>
          <a:noFill/>
          <a:ln>
            <a:solidFill>
              <a:schemeClr val="accent1"/>
            </a:solidFill>
          </a:ln>
        </p:spPr>
        <p:txBody>
          <a:bodyPr wrap="square" rtlCol="0">
            <a:spAutoFit/>
          </a:bodyPr>
          <a:lstStyle/>
          <a:p>
            <a:r>
              <a:rPr lang="es-ES" sz="1600" dirty="0" smtClean="0">
                <a:latin typeface="Arial Black" pitchFamily="34" charset="0"/>
              </a:rPr>
              <a:t>ESCRIBE ¿Qué te llevas de esta actividad?</a:t>
            </a:r>
          </a:p>
          <a:p>
            <a:r>
              <a:rPr lang="es-E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s-ES" dirty="0" smtClean="0"/>
          </a:p>
          <a:p>
            <a:r>
              <a:rPr lang="es-ES" sz="1600" b="1" dirty="0" smtClean="0">
                <a:latin typeface="Arial" pitchFamily="34" charset="0"/>
                <a:cs typeface="Arial" pitchFamily="34" charset="0"/>
              </a:rPr>
              <a:t>¿Quieres saber más?</a:t>
            </a:r>
          </a:p>
          <a:p>
            <a:pPr algn="just"/>
            <a:r>
              <a:rPr lang="es-ES" sz="1600" dirty="0" smtClean="0">
                <a:latin typeface="Arial" pitchFamily="34" charset="0"/>
                <a:cs typeface="Arial" pitchFamily="34" charset="0"/>
              </a:rPr>
              <a:t>Te recomendamos ver el video en </a:t>
            </a:r>
            <a:r>
              <a:rPr lang="es-ES" sz="1600" dirty="0" err="1" smtClean="0">
                <a:latin typeface="Arial" pitchFamily="34" charset="0"/>
                <a:cs typeface="Arial" pitchFamily="34" charset="0"/>
              </a:rPr>
              <a:t>you</a:t>
            </a:r>
            <a:r>
              <a:rPr lang="es-ES" sz="1600" dirty="0" smtClean="0">
                <a:latin typeface="Arial" pitchFamily="34" charset="0"/>
                <a:cs typeface="Arial" pitchFamily="34" charset="0"/>
              </a:rPr>
              <a:t> tube de Iñigo Sáenz de </a:t>
            </a:r>
            <a:r>
              <a:rPr lang="es-ES" sz="1600" dirty="0" err="1" smtClean="0">
                <a:latin typeface="Arial" pitchFamily="34" charset="0"/>
                <a:cs typeface="Arial" pitchFamily="34" charset="0"/>
              </a:rPr>
              <a:t>Urturi</a:t>
            </a:r>
            <a:r>
              <a:rPr lang="es-ES" sz="1600" dirty="0" smtClean="0">
                <a:latin typeface="Arial" pitchFamily="34" charset="0"/>
                <a:cs typeface="Arial" pitchFamily="34" charset="0"/>
              </a:rPr>
              <a:t> quien nos comparte algunas reflexiones útiles relacionadas al fracaso, que se titula: “El fracaso, el combustible de tu éxito: Iñigo </a:t>
            </a:r>
            <a:r>
              <a:rPr lang="es-ES" sz="1600" dirty="0" err="1" smtClean="0">
                <a:latin typeface="Arial" pitchFamily="34" charset="0"/>
                <a:cs typeface="Arial" pitchFamily="34" charset="0"/>
              </a:rPr>
              <a:t>Saenz</a:t>
            </a:r>
            <a:r>
              <a:rPr lang="es-ES" sz="1600" dirty="0" smtClean="0">
                <a:latin typeface="Arial" pitchFamily="34" charset="0"/>
                <a:cs typeface="Arial" pitchFamily="34" charset="0"/>
              </a:rPr>
              <a:t> de </a:t>
            </a:r>
            <a:r>
              <a:rPr lang="es-ES" sz="1600" dirty="0" err="1" smtClean="0">
                <a:latin typeface="Arial" pitchFamily="34" charset="0"/>
                <a:cs typeface="Arial" pitchFamily="34" charset="0"/>
              </a:rPr>
              <a:t>Urturi</a:t>
            </a:r>
            <a:r>
              <a:rPr lang="es-ES" sz="1600" dirty="0" smtClean="0">
                <a:latin typeface="Arial" pitchFamily="34" charset="0"/>
                <a:cs typeface="Arial" pitchFamily="34" charset="0"/>
              </a:rPr>
              <a:t> at </a:t>
            </a:r>
            <a:r>
              <a:rPr lang="es-ES" sz="1600" dirty="0" err="1" smtClean="0">
                <a:latin typeface="Arial" pitchFamily="34" charset="0"/>
                <a:cs typeface="Arial" pitchFamily="34" charset="0"/>
              </a:rPr>
              <a:t>TEDxLeon</a:t>
            </a:r>
            <a:r>
              <a:rPr lang="es-ES" sz="1600" dirty="0" smtClean="0">
                <a:latin typeface="Arial" pitchFamily="34" charset="0"/>
                <a:cs typeface="Arial" pitchFamily="34" charset="0"/>
              </a:rPr>
              <a:t>”</a:t>
            </a:r>
            <a:endParaRPr lang="es-MX" sz="1600" dirty="0">
              <a:latin typeface="Arial" pitchFamily="34" charset="0"/>
              <a:cs typeface="Arial" pitchFamily="34" charset="0"/>
            </a:endParaRPr>
          </a:p>
        </p:txBody>
      </p:sp>
      <p:pic>
        <p:nvPicPr>
          <p:cNvPr id="24578" name="Picture 2" descr="C:\Users\BECAS 3\AppData\Local\Microsoft\Windows\Temporary Internet Files\Content.IE5\0IGUQ6HK\ejercicios-aerobicos-nadar-correr-montar[1].jpg"/>
          <p:cNvPicPr>
            <a:picLocks noChangeAspect="1" noChangeArrowheads="1"/>
          </p:cNvPicPr>
          <p:nvPr/>
        </p:nvPicPr>
        <p:blipFill>
          <a:blip r:embed="rId4"/>
          <a:srcRect/>
          <a:stretch>
            <a:fillRect/>
          </a:stretch>
        </p:blipFill>
        <p:spPr bwMode="auto">
          <a:xfrm>
            <a:off x="72669" y="585788"/>
            <a:ext cx="3683405" cy="5383212"/>
          </a:xfrm>
          <a:prstGeom prst="rect">
            <a:avLst/>
          </a:prstGeom>
          <a:noFill/>
        </p:spPr>
      </p:pic>
      <p:sp>
        <p:nvSpPr>
          <p:cNvPr id="7" name="6 CuadroTexto"/>
          <p:cNvSpPr txBox="1"/>
          <p:nvPr/>
        </p:nvSpPr>
        <p:spPr>
          <a:xfrm>
            <a:off x="72669" y="6114361"/>
            <a:ext cx="3518830" cy="246221"/>
          </a:xfrm>
          <a:prstGeom prst="rect">
            <a:avLst/>
          </a:prstGeom>
          <a:noFill/>
        </p:spPr>
        <p:txBody>
          <a:bodyPr wrap="square" rtlCol="0">
            <a:spAutoFit/>
          </a:bodyPr>
          <a:lstStyle/>
          <a:p>
            <a:r>
              <a:rPr lang="es-ES" sz="1000" dirty="0" err="1" smtClean="0"/>
              <a:t>Imágen</a:t>
            </a:r>
            <a:r>
              <a:rPr lang="es-ES" sz="1000" dirty="0" smtClean="0"/>
              <a:t> prediseñada de office Online</a:t>
            </a:r>
            <a:endParaRPr lang="es-MX" sz="1000" dirty="0"/>
          </a:p>
        </p:txBody>
      </p:sp>
    </p:spTree>
    <p:extLst>
      <p:ext uri="{BB962C8B-B14F-4D97-AF65-F5344CB8AC3E}">
        <p14:creationId xmlns:p14="http://schemas.microsoft.com/office/powerpoint/2010/main" xmlns="" val="35684518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690</TotalTime>
  <Words>1278</Words>
  <Application>Microsoft Office PowerPoint</Application>
  <PresentationFormat>Presentación en pantalla (4:3)</PresentationFormat>
  <Paragraphs>95</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38</cp:revision>
  <dcterms:created xsi:type="dcterms:W3CDTF">2018-01-29T17:15:52Z</dcterms:created>
  <dcterms:modified xsi:type="dcterms:W3CDTF">2020-02-19T21:47:20Z</dcterms:modified>
</cp:coreProperties>
</file>