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25" r:id="rId3"/>
    <p:sldId id="271" r:id="rId4"/>
    <p:sldId id="257" r:id="rId5"/>
    <p:sldId id="300" r:id="rId6"/>
    <p:sldId id="301" r:id="rId7"/>
    <p:sldId id="314" r:id="rId8"/>
    <p:sldId id="315" r:id="rId9"/>
    <p:sldId id="316" r:id="rId10"/>
    <p:sldId id="317" r:id="rId11"/>
    <p:sldId id="304" r:id="rId12"/>
    <p:sldId id="318" r:id="rId13"/>
    <p:sldId id="306" r:id="rId14"/>
    <p:sldId id="308" r:id="rId15"/>
    <p:sldId id="310" r:id="rId16"/>
    <p:sldId id="311" r:id="rId17"/>
    <p:sldId id="312" r:id="rId18"/>
    <p:sldId id="313" r:id="rId19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72B"/>
    <a:srgbClr val="F58427"/>
    <a:srgbClr val="9D9DA6"/>
    <a:srgbClr val="FFFFFF"/>
    <a:srgbClr val="511013"/>
    <a:srgbClr val="575756"/>
    <a:srgbClr val="F39200"/>
    <a:srgbClr val="FCD4AF"/>
    <a:srgbClr val="F05234"/>
    <a:srgbClr val="AB1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716D2-1274-4651-8A6D-E57B5CF3E1FC}" type="doc">
      <dgm:prSet loTypeId="urn:microsoft.com/office/officeart/2005/8/layout/venn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606E9CC7-7177-4A6C-8084-7DFD43E50C36}">
      <dgm:prSet phldrT="[Texto]"/>
      <dgm:spPr>
        <a:solidFill>
          <a:srgbClr val="9E1522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  <a:latin typeface="Raleway" pitchFamily="2" charset="0"/>
            </a:rPr>
            <a:t>Capitulo 2000: Materiales y suministros</a:t>
          </a:r>
          <a:endParaRPr lang="es-MX" dirty="0">
            <a:solidFill>
              <a:schemeClr val="bg1"/>
            </a:solidFill>
          </a:endParaRPr>
        </a:p>
      </dgm:t>
    </dgm:pt>
    <dgm:pt modelId="{D22DE8E4-C631-4E29-95AB-1945BFEEFEB1}" type="parTrans" cxnId="{E311C774-64F6-41AE-A739-F454D9490476}">
      <dgm:prSet/>
      <dgm:spPr/>
      <dgm:t>
        <a:bodyPr/>
        <a:lstStyle/>
        <a:p>
          <a:endParaRPr lang="es-MX"/>
        </a:p>
      </dgm:t>
    </dgm:pt>
    <dgm:pt modelId="{B49834F8-D711-4795-AC82-64432E9204D0}" type="sibTrans" cxnId="{E311C774-64F6-41AE-A739-F454D9490476}">
      <dgm:prSet/>
      <dgm:spPr/>
      <dgm:t>
        <a:bodyPr/>
        <a:lstStyle/>
        <a:p>
          <a:endParaRPr lang="es-MX"/>
        </a:p>
      </dgm:t>
    </dgm:pt>
    <dgm:pt modelId="{36E6FFD3-02DD-43DE-98DB-A22C1BBC1303}">
      <dgm:prSet phldrT="[Texto]"/>
      <dgm:spPr>
        <a:solidFill>
          <a:srgbClr val="F05234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  <a:latin typeface="Raleway" pitchFamily="2" charset="0"/>
            </a:rPr>
            <a:t>Capitulo 3000: Servicios Generales</a:t>
          </a:r>
          <a:endParaRPr lang="es-MX" dirty="0">
            <a:solidFill>
              <a:schemeClr val="bg1"/>
            </a:solidFill>
          </a:endParaRPr>
        </a:p>
      </dgm:t>
    </dgm:pt>
    <dgm:pt modelId="{E210D16E-8868-4BA1-8249-412B99F040F0}" type="parTrans" cxnId="{5A9ABF25-704E-469C-B6B0-55533C407401}">
      <dgm:prSet/>
      <dgm:spPr/>
      <dgm:t>
        <a:bodyPr/>
        <a:lstStyle/>
        <a:p>
          <a:endParaRPr lang="es-MX"/>
        </a:p>
      </dgm:t>
    </dgm:pt>
    <dgm:pt modelId="{7CD5E971-0C70-4498-A9AA-2053F0FA02D4}" type="sibTrans" cxnId="{5A9ABF25-704E-469C-B6B0-55533C407401}">
      <dgm:prSet/>
      <dgm:spPr/>
      <dgm:t>
        <a:bodyPr/>
        <a:lstStyle/>
        <a:p>
          <a:endParaRPr lang="es-MX"/>
        </a:p>
      </dgm:t>
    </dgm:pt>
    <dgm:pt modelId="{CD34B38C-84A2-4114-9842-B531B3F39189}">
      <dgm:prSet phldrT="[Texto]"/>
      <dgm:spPr>
        <a:solidFill>
          <a:srgbClr val="F58427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  <a:latin typeface="Raleway" pitchFamily="2" charset="0"/>
            </a:rPr>
            <a:t>Capitulo 5000: Bienes muebles, inmuebles e intangible</a:t>
          </a:r>
          <a:endParaRPr lang="es-MX" dirty="0">
            <a:solidFill>
              <a:schemeClr val="bg1"/>
            </a:solidFill>
          </a:endParaRPr>
        </a:p>
      </dgm:t>
    </dgm:pt>
    <dgm:pt modelId="{BC74EC4C-E896-45B7-9134-1EEE3DD3DF13}" type="parTrans" cxnId="{2E710E97-E803-4587-B26B-9147906BE54D}">
      <dgm:prSet/>
      <dgm:spPr/>
      <dgm:t>
        <a:bodyPr/>
        <a:lstStyle/>
        <a:p>
          <a:endParaRPr lang="es-MX"/>
        </a:p>
      </dgm:t>
    </dgm:pt>
    <dgm:pt modelId="{607E7B02-90D2-4266-B86A-805DAA0BBE01}" type="sibTrans" cxnId="{2E710E97-E803-4587-B26B-9147906BE54D}">
      <dgm:prSet/>
      <dgm:spPr/>
      <dgm:t>
        <a:bodyPr/>
        <a:lstStyle/>
        <a:p>
          <a:endParaRPr lang="es-MX"/>
        </a:p>
      </dgm:t>
    </dgm:pt>
    <dgm:pt modelId="{19E796A3-B58F-4FEE-BBD9-55900F677A76}" type="pres">
      <dgm:prSet presAssocID="{EB1716D2-1274-4651-8A6D-E57B5CF3E1FC}" presName="Name0" presStyleCnt="0">
        <dgm:presLayoutVars>
          <dgm:dir/>
          <dgm:resizeHandles val="exact"/>
        </dgm:presLayoutVars>
      </dgm:prSet>
      <dgm:spPr/>
    </dgm:pt>
    <dgm:pt modelId="{1B5BFA4F-2F49-4879-8274-D83578BC8ACC}" type="pres">
      <dgm:prSet presAssocID="{606E9CC7-7177-4A6C-8084-7DFD43E50C36}" presName="Name5" presStyleLbl="vennNode1" presStyleIdx="0" presStyleCnt="3">
        <dgm:presLayoutVars>
          <dgm:bulletEnabled val="1"/>
        </dgm:presLayoutVars>
      </dgm:prSet>
      <dgm:spPr/>
    </dgm:pt>
    <dgm:pt modelId="{46AE0327-EF4B-4C90-BED3-CFD36777AFE0}" type="pres">
      <dgm:prSet presAssocID="{B49834F8-D711-4795-AC82-64432E9204D0}" presName="space" presStyleCnt="0"/>
      <dgm:spPr/>
    </dgm:pt>
    <dgm:pt modelId="{91D52C10-7D8C-4ED3-9D37-172F0470FCCD}" type="pres">
      <dgm:prSet presAssocID="{36E6FFD3-02DD-43DE-98DB-A22C1BBC1303}" presName="Name5" presStyleLbl="vennNode1" presStyleIdx="1" presStyleCnt="3">
        <dgm:presLayoutVars>
          <dgm:bulletEnabled val="1"/>
        </dgm:presLayoutVars>
      </dgm:prSet>
      <dgm:spPr/>
    </dgm:pt>
    <dgm:pt modelId="{3FAD6F2F-5FC1-42CE-B2F2-8C2698368FB8}" type="pres">
      <dgm:prSet presAssocID="{7CD5E971-0C70-4498-A9AA-2053F0FA02D4}" presName="space" presStyleCnt="0"/>
      <dgm:spPr/>
    </dgm:pt>
    <dgm:pt modelId="{B73485B4-F040-40AD-A3CA-CC8E0DC9E63A}" type="pres">
      <dgm:prSet presAssocID="{CD34B38C-84A2-4114-9842-B531B3F39189}" presName="Name5" presStyleLbl="vennNode1" presStyleIdx="2" presStyleCnt="3" custLinFactNeighborX="74202" custLinFactNeighborY="-781">
        <dgm:presLayoutVars>
          <dgm:bulletEnabled val="1"/>
        </dgm:presLayoutVars>
      </dgm:prSet>
      <dgm:spPr/>
    </dgm:pt>
  </dgm:ptLst>
  <dgm:cxnLst>
    <dgm:cxn modelId="{A1DEC614-9CEC-4ADF-AD22-A8DEB9F79634}" type="presOf" srcId="{EB1716D2-1274-4651-8A6D-E57B5CF3E1FC}" destId="{19E796A3-B58F-4FEE-BBD9-55900F677A76}" srcOrd="0" destOrd="0" presId="urn:microsoft.com/office/officeart/2005/8/layout/venn3"/>
    <dgm:cxn modelId="{237AF814-92FF-4E1F-9505-73074AFDC6A7}" type="presOf" srcId="{CD34B38C-84A2-4114-9842-B531B3F39189}" destId="{B73485B4-F040-40AD-A3CA-CC8E0DC9E63A}" srcOrd="0" destOrd="0" presId="urn:microsoft.com/office/officeart/2005/8/layout/venn3"/>
    <dgm:cxn modelId="{5A9ABF25-704E-469C-B6B0-55533C407401}" srcId="{EB1716D2-1274-4651-8A6D-E57B5CF3E1FC}" destId="{36E6FFD3-02DD-43DE-98DB-A22C1BBC1303}" srcOrd="1" destOrd="0" parTransId="{E210D16E-8868-4BA1-8249-412B99F040F0}" sibTransId="{7CD5E971-0C70-4498-A9AA-2053F0FA02D4}"/>
    <dgm:cxn modelId="{E8547044-782C-4FCF-99D8-2DE001225449}" type="presOf" srcId="{606E9CC7-7177-4A6C-8084-7DFD43E50C36}" destId="{1B5BFA4F-2F49-4879-8274-D83578BC8ACC}" srcOrd="0" destOrd="0" presId="urn:microsoft.com/office/officeart/2005/8/layout/venn3"/>
    <dgm:cxn modelId="{E311C774-64F6-41AE-A739-F454D9490476}" srcId="{EB1716D2-1274-4651-8A6D-E57B5CF3E1FC}" destId="{606E9CC7-7177-4A6C-8084-7DFD43E50C36}" srcOrd="0" destOrd="0" parTransId="{D22DE8E4-C631-4E29-95AB-1945BFEEFEB1}" sibTransId="{B49834F8-D711-4795-AC82-64432E9204D0}"/>
    <dgm:cxn modelId="{2E710E97-E803-4587-B26B-9147906BE54D}" srcId="{EB1716D2-1274-4651-8A6D-E57B5CF3E1FC}" destId="{CD34B38C-84A2-4114-9842-B531B3F39189}" srcOrd="2" destOrd="0" parTransId="{BC74EC4C-E896-45B7-9134-1EEE3DD3DF13}" sibTransId="{607E7B02-90D2-4266-B86A-805DAA0BBE01}"/>
    <dgm:cxn modelId="{A62FCFE0-852E-4AF0-9F7F-C28BEACB0A33}" type="presOf" srcId="{36E6FFD3-02DD-43DE-98DB-A22C1BBC1303}" destId="{91D52C10-7D8C-4ED3-9D37-172F0470FCCD}" srcOrd="0" destOrd="0" presId="urn:microsoft.com/office/officeart/2005/8/layout/venn3"/>
    <dgm:cxn modelId="{BDBDA309-2671-4468-8C81-0829AC289186}" type="presParOf" srcId="{19E796A3-B58F-4FEE-BBD9-55900F677A76}" destId="{1B5BFA4F-2F49-4879-8274-D83578BC8ACC}" srcOrd="0" destOrd="0" presId="urn:microsoft.com/office/officeart/2005/8/layout/venn3"/>
    <dgm:cxn modelId="{49D8F9BD-D3D0-4C20-8DF3-77DF4EB15562}" type="presParOf" srcId="{19E796A3-B58F-4FEE-BBD9-55900F677A76}" destId="{46AE0327-EF4B-4C90-BED3-CFD36777AFE0}" srcOrd="1" destOrd="0" presId="urn:microsoft.com/office/officeart/2005/8/layout/venn3"/>
    <dgm:cxn modelId="{058011D7-1F85-4443-823E-6C321653595E}" type="presParOf" srcId="{19E796A3-B58F-4FEE-BBD9-55900F677A76}" destId="{91D52C10-7D8C-4ED3-9D37-172F0470FCCD}" srcOrd="2" destOrd="0" presId="urn:microsoft.com/office/officeart/2005/8/layout/venn3"/>
    <dgm:cxn modelId="{9D32A77D-43A3-4C25-9D9D-20DECB55E4A3}" type="presParOf" srcId="{19E796A3-B58F-4FEE-BBD9-55900F677A76}" destId="{3FAD6F2F-5FC1-42CE-B2F2-8C2698368FB8}" srcOrd="3" destOrd="0" presId="urn:microsoft.com/office/officeart/2005/8/layout/venn3"/>
    <dgm:cxn modelId="{60C5CBF9-705B-425D-8789-A03D6FED8EA6}" type="presParOf" srcId="{19E796A3-B58F-4FEE-BBD9-55900F677A76}" destId="{B73485B4-F040-40AD-A3CA-CC8E0DC9E63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B93618-454F-4B74-BFAE-A73D35314F40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7EE5A323-511D-4EE6-AED2-4FFF8F0648FD}">
      <dgm:prSet phldrT="[Texto]"/>
      <dgm:spPr/>
      <dgm:t>
        <a:bodyPr/>
        <a:lstStyle/>
        <a:p>
          <a:r>
            <a:rPr lang="es-ES" dirty="0">
              <a:latin typeface="Raleway" pitchFamily="2" charset="0"/>
            </a:rPr>
            <a:t>Capitulo 1000: Servicios personales</a:t>
          </a:r>
          <a:endParaRPr lang="es-MX" dirty="0"/>
        </a:p>
      </dgm:t>
    </dgm:pt>
    <dgm:pt modelId="{EE5605AA-3841-452A-91F2-DC8A8AB0583B}" type="parTrans" cxnId="{422EF317-A217-4A25-9ED8-F89234656E32}">
      <dgm:prSet/>
      <dgm:spPr/>
      <dgm:t>
        <a:bodyPr/>
        <a:lstStyle/>
        <a:p>
          <a:endParaRPr lang="es-MX"/>
        </a:p>
      </dgm:t>
    </dgm:pt>
    <dgm:pt modelId="{898CE4E4-2121-4222-8EAF-1E76E84F9C40}" type="sibTrans" cxnId="{422EF317-A217-4A25-9ED8-F89234656E32}">
      <dgm:prSet/>
      <dgm:spPr/>
      <dgm:t>
        <a:bodyPr/>
        <a:lstStyle/>
        <a:p>
          <a:endParaRPr lang="es-MX"/>
        </a:p>
      </dgm:t>
    </dgm:pt>
    <dgm:pt modelId="{44572895-CF6C-43CC-944F-7F4288CC0667}">
      <dgm:prSet phldrT="[Texto]"/>
      <dgm:spPr/>
      <dgm:t>
        <a:bodyPr/>
        <a:lstStyle/>
        <a:p>
          <a:r>
            <a:rPr lang="es-ES" dirty="0">
              <a:latin typeface="Raleway" pitchFamily="2" charset="0"/>
            </a:rPr>
            <a:t>Capitulo 4000: Transferencias, asignaciones, subsidios y otras ayudas </a:t>
          </a:r>
          <a:endParaRPr lang="es-MX" dirty="0"/>
        </a:p>
      </dgm:t>
    </dgm:pt>
    <dgm:pt modelId="{9C7BBCC1-5150-405C-B4D5-E89CEF502BF8}" type="parTrans" cxnId="{5394F96E-FC63-4DFA-9DD5-7F4441C16494}">
      <dgm:prSet/>
      <dgm:spPr/>
      <dgm:t>
        <a:bodyPr/>
        <a:lstStyle/>
        <a:p>
          <a:endParaRPr lang="es-MX"/>
        </a:p>
      </dgm:t>
    </dgm:pt>
    <dgm:pt modelId="{904FC497-472F-4FF1-B7A8-7684CCF3FA0F}" type="sibTrans" cxnId="{5394F96E-FC63-4DFA-9DD5-7F4441C16494}">
      <dgm:prSet/>
      <dgm:spPr/>
      <dgm:t>
        <a:bodyPr/>
        <a:lstStyle/>
        <a:p>
          <a:endParaRPr lang="es-MX"/>
        </a:p>
      </dgm:t>
    </dgm:pt>
    <dgm:pt modelId="{152142F8-2D7A-49F3-BF74-FC1301180C16}">
      <dgm:prSet phldrT="[Texto]"/>
      <dgm:spPr/>
      <dgm:t>
        <a:bodyPr/>
        <a:lstStyle/>
        <a:p>
          <a:r>
            <a:rPr lang="es-ES" dirty="0">
              <a:latin typeface="Raleway" pitchFamily="2" charset="0"/>
            </a:rPr>
            <a:t>Capitulo 6000: Inversión pública </a:t>
          </a:r>
          <a:endParaRPr lang="es-MX" dirty="0"/>
        </a:p>
      </dgm:t>
    </dgm:pt>
    <dgm:pt modelId="{0751B7D3-5F37-4686-926D-0AD931833CCB}" type="parTrans" cxnId="{BF77DE98-0111-4B8C-9783-4658FF64E820}">
      <dgm:prSet/>
      <dgm:spPr/>
      <dgm:t>
        <a:bodyPr/>
        <a:lstStyle/>
        <a:p>
          <a:endParaRPr lang="es-MX"/>
        </a:p>
      </dgm:t>
    </dgm:pt>
    <dgm:pt modelId="{464F4855-E1B0-4A7A-94AC-1B994A59BA5C}" type="sibTrans" cxnId="{BF77DE98-0111-4B8C-9783-4658FF64E820}">
      <dgm:prSet/>
      <dgm:spPr/>
      <dgm:t>
        <a:bodyPr/>
        <a:lstStyle/>
        <a:p>
          <a:endParaRPr lang="es-MX"/>
        </a:p>
      </dgm:t>
    </dgm:pt>
    <dgm:pt modelId="{DD46A195-065B-4E47-B30F-63D3965EA8F3}" type="pres">
      <dgm:prSet presAssocID="{1EB93618-454F-4B74-BFAE-A73D35314F40}" presName="Name0" presStyleCnt="0">
        <dgm:presLayoutVars>
          <dgm:chMax val="7"/>
          <dgm:chPref val="7"/>
          <dgm:dir/>
        </dgm:presLayoutVars>
      </dgm:prSet>
      <dgm:spPr/>
    </dgm:pt>
    <dgm:pt modelId="{C39DEAA3-B0B6-4251-BC7D-D8E69462A50E}" type="pres">
      <dgm:prSet presAssocID="{1EB93618-454F-4B74-BFAE-A73D35314F40}" presName="Name1" presStyleCnt="0"/>
      <dgm:spPr/>
    </dgm:pt>
    <dgm:pt modelId="{5ABE1C41-35F6-4B33-80BE-FFFDE6E8FEDE}" type="pres">
      <dgm:prSet presAssocID="{1EB93618-454F-4B74-BFAE-A73D35314F40}" presName="cycle" presStyleCnt="0"/>
      <dgm:spPr/>
    </dgm:pt>
    <dgm:pt modelId="{756C8E61-1229-4FB8-AB7A-E0C2C6B4E2CF}" type="pres">
      <dgm:prSet presAssocID="{1EB93618-454F-4B74-BFAE-A73D35314F40}" presName="srcNode" presStyleLbl="node1" presStyleIdx="0" presStyleCnt="3"/>
      <dgm:spPr/>
    </dgm:pt>
    <dgm:pt modelId="{E3B1D72B-3ED4-46B9-A68A-2E52D50E758F}" type="pres">
      <dgm:prSet presAssocID="{1EB93618-454F-4B74-BFAE-A73D35314F40}" presName="conn" presStyleLbl="parChTrans1D2" presStyleIdx="0" presStyleCnt="1"/>
      <dgm:spPr/>
    </dgm:pt>
    <dgm:pt modelId="{2291EC9F-87F4-4222-AD1C-DF36E33E6F86}" type="pres">
      <dgm:prSet presAssocID="{1EB93618-454F-4B74-BFAE-A73D35314F40}" presName="extraNode" presStyleLbl="node1" presStyleIdx="0" presStyleCnt="3"/>
      <dgm:spPr/>
    </dgm:pt>
    <dgm:pt modelId="{996C9BDA-3013-45D3-B276-B6B625A32D9E}" type="pres">
      <dgm:prSet presAssocID="{1EB93618-454F-4B74-BFAE-A73D35314F40}" presName="dstNode" presStyleLbl="node1" presStyleIdx="0" presStyleCnt="3"/>
      <dgm:spPr/>
    </dgm:pt>
    <dgm:pt modelId="{3D024B0D-FC8C-4E2E-8F1B-AC18ECF10CFF}" type="pres">
      <dgm:prSet presAssocID="{7EE5A323-511D-4EE6-AED2-4FFF8F0648FD}" presName="text_1" presStyleLbl="node1" presStyleIdx="0" presStyleCnt="3">
        <dgm:presLayoutVars>
          <dgm:bulletEnabled val="1"/>
        </dgm:presLayoutVars>
      </dgm:prSet>
      <dgm:spPr/>
    </dgm:pt>
    <dgm:pt modelId="{44817171-636E-4E61-B61F-248FEFC1D821}" type="pres">
      <dgm:prSet presAssocID="{7EE5A323-511D-4EE6-AED2-4FFF8F0648FD}" presName="accent_1" presStyleCnt="0"/>
      <dgm:spPr/>
    </dgm:pt>
    <dgm:pt modelId="{35BA7E38-459A-4BAF-A723-5266C8B8819B}" type="pres">
      <dgm:prSet presAssocID="{7EE5A323-511D-4EE6-AED2-4FFF8F0648FD}" presName="accentRepeatNode" presStyleLbl="solidFgAcc1" presStyleIdx="0" presStyleCnt="3"/>
      <dgm:spPr/>
    </dgm:pt>
    <dgm:pt modelId="{D02E67A9-BE9B-47A9-85A3-052AA3D558ED}" type="pres">
      <dgm:prSet presAssocID="{44572895-CF6C-43CC-944F-7F4288CC0667}" presName="text_2" presStyleLbl="node1" presStyleIdx="1" presStyleCnt="3">
        <dgm:presLayoutVars>
          <dgm:bulletEnabled val="1"/>
        </dgm:presLayoutVars>
      </dgm:prSet>
      <dgm:spPr/>
    </dgm:pt>
    <dgm:pt modelId="{0449B841-0C08-402D-BC1A-32035B29D47E}" type="pres">
      <dgm:prSet presAssocID="{44572895-CF6C-43CC-944F-7F4288CC0667}" presName="accent_2" presStyleCnt="0"/>
      <dgm:spPr/>
    </dgm:pt>
    <dgm:pt modelId="{1DDE71E4-23BA-4C06-9C5D-228CA41A0060}" type="pres">
      <dgm:prSet presAssocID="{44572895-CF6C-43CC-944F-7F4288CC0667}" presName="accentRepeatNode" presStyleLbl="solidFgAcc1" presStyleIdx="1" presStyleCnt="3"/>
      <dgm:spPr/>
    </dgm:pt>
    <dgm:pt modelId="{E3C5AF9B-6EB5-48FB-BFED-DA021DBA7BE7}" type="pres">
      <dgm:prSet presAssocID="{152142F8-2D7A-49F3-BF74-FC1301180C16}" presName="text_3" presStyleLbl="node1" presStyleIdx="2" presStyleCnt="3">
        <dgm:presLayoutVars>
          <dgm:bulletEnabled val="1"/>
        </dgm:presLayoutVars>
      </dgm:prSet>
      <dgm:spPr/>
    </dgm:pt>
    <dgm:pt modelId="{26F3233E-6D41-40DF-9C49-3307C860DE96}" type="pres">
      <dgm:prSet presAssocID="{152142F8-2D7A-49F3-BF74-FC1301180C16}" presName="accent_3" presStyleCnt="0"/>
      <dgm:spPr/>
    </dgm:pt>
    <dgm:pt modelId="{36D67A91-CA4A-472A-89B4-EF1C555C6CAE}" type="pres">
      <dgm:prSet presAssocID="{152142F8-2D7A-49F3-BF74-FC1301180C16}" presName="accentRepeatNode" presStyleLbl="solidFgAcc1" presStyleIdx="2" presStyleCnt="3"/>
      <dgm:spPr/>
    </dgm:pt>
  </dgm:ptLst>
  <dgm:cxnLst>
    <dgm:cxn modelId="{422EF317-A217-4A25-9ED8-F89234656E32}" srcId="{1EB93618-454F-4B74-BFAE-A73D35314F40}" destId="{7EE5A323-511D-4EE6-AED2-4FFF8F0648FD}" srcOrd="0" destOrd="0" parTransId="{EE5605AA-3841-452A-91F2-DC8A8AB0583B}" sibTransId="{898CE4E4-2121-4222-8EAF-1E76E84F9C40}"/>
    <dgm:cxn modelId="{7EFA6F33-EA1C-461F-8069-A390BF8ABCB2}" type="presOf" srcId="{898CE4E4-2121-4222-8EAF-1E76E84F9C40}" destId="{E3B1D72B-3ED4-46B9-A68A-2E52D50E758F}" srcOrd="0" destOrd="0" presId="urn:microsoft.com/office/officeart/2008/layout/VerticalCurvedList"/>
    <dgm:cxn modelId="{59C3BB3F-ED0A-4497-8F4B-7234B9065B65}" type="presOf" srcId="{44572895-CF6C-43CC-944F-7F4288CC0667}" destId="{D02E67A9-BE9B-47A9-85A3-052AA3D558ED}" srcOrd="0" destOrd="0" presId="urn:microsoft.com/office/officeart/2008/layout/VerticalCurvedList"/>
    <dgm:cxn modelId="{5394F96E-FC63-4DFA-9DD5-7F4441C16494}" srcId="{1EB93618-454F-4B74-BFAE-A73D35314F40}" destId="{44572895-CF6C-43CC-944F-7F4288CC0667}" srcOrd="1" destOrd="0" parTransId="{9C7BBCC1-5150-405C-B4D5-E89CEF502BF8}" sibTransId="{904FC497-472F-4FF1-B7A8-7684CCF3FA0F}"/>
    <dgm:cxn modelId="{63A9E88A-384F-4301-9909-1B57C1B7B164}" type="presOf" srcId="{7EE5A323-511D-4EE6-AED2-4FFF8F0648FD}" destId="{3D024B0D-FC8C-4E2E-8F1B-AC18ECF10CFF}" srcOrd="0" destOrd="0" presId="urn:microsoft.com/office/officeart/2008/layout/VerticalCurvedList"/>
    <dgm:cxn modelId="{BF77DE98-0111-4B8C-9783-4658FF64E820}" srcId="{1EB93618-454F-4B74-BFAE-A73D35314F40}" destId="{152142F8-2D7A-49F3-BF74-FC1301180C16}" srcOrd="2" destOrd="0" parTransId="{0751B7D3-5F37-4686-926D-0AD931833CCB}" sibTransId="{464F4855-E1B0-4A7A-94AC-1B994A59BA5C}"/>
    <dgm:cxn modelId="{7B4BE6AC-A239-4875-A8EE-4A1A8F2AAA49}" type="presOf" srcId="{152142F8-2D7A-49F3-BF74-FC1301180C16}" destId="{E3C5AF9B-6EB5-48FB-BFED-DA021DBA7BE7}" srcOrd="0" destOrd="0" presId="urn:microsoft.com/office/officeart/2008/layout/VerticalCurvedList"/>
    <dgm:cxn modelId="{F1A532F5-7012-4752-A03C-0BA79A21D6EC}" type="presOf" srcId="{1EB93618-454F-4B74-BFAE-A73D35314F40}" destId="{DD46A195-065B-4E47-B30F-63D3965EA8F3}" srcOrd="0" destOrd="0" presId="urn:microsoft.com/office/officeart/2008/layout/VerticalCurvedList"/>
    <dgm:cxn modelId="{D2EFA5D5-54E1-4040-A01E-4BA5F79D8FB6}" type="presParOf" srcId="{DD46A195-065B-4E47-B30F-63D3965EA8F3}" destId="{C39DEAA3-B0B6-4251-BC7D-D8E69462A50E}" srcOrd="0" destOrd="0" presId="urn:microsoft.com/office/officeart/2008/layout/VerticalCurvedList"/>
    <dgm:cxn modelId="{EAB3C875-13DE-47A2-ACB4-1FE587D61AAE}" type="presParOf" srcId="{C39DEAA3-B0B6-4251-BC7D-D8E69462A50E}" destId="{5ABE1C41-35F6-4B33-80BE-FFFDE6E8FEDE}" srcOrd="0" destOrd="0" presId="urn:microsoft.com/office/officeart/2008/layout/VerticalCurvedList"/>
    <dgm:cxn modelId="{3C3C1104-9FB2-4EB1-8DFA-83D2B1A5E6E4}" type="presParOf" srcId="{5ABE1C41-35F6-4B33-80BE-FFFDE6E8FEDE}" destId="{756C8E61-1229-4FB8-AB7A-E0C2C6B4E2CF}" srcOrd="0" destOrd="0" presId="urn:microsoft.com/office/officeart/2008/layout/VerticalCurvedList"/>
    <dgm:cxn modelId="{286DB8A4-7DBB-427B-91A3-A23A08F638B8}" type="presParOf" srcId="{5ABE1C41-35F6-4B33-80BE-FFFDE6E8FEDE}" destId="{E3B1D72B-3ED4-46B9-A68A-2E52D50E758F}" srcOrd="1" destOrd="0" presId="urn:microsoft.com/office/officeart/2008/layout/VerticalCurvedList"/>
    <dgm:cxn modelId="{4F433CDC-5A79-4389-88A4-3987A9A432C7}" type="presParOf" srcId="{5ABE1C41-35F6-4B33-80BE-FFFDE6E8FEDE}" destId="{2291EC9F-87F4-4222-AD1C-DF36E33E6F86}" srcOrd="2" destOrd="0" presId="urn:microsoft.com/office/officeart/2008/layout/VerticalCurvedList"/>
    <dgm:cxn modelId="{C005213F-24CE-4274-89FF-F493CC4E8DB7}" type="presParOf" srcId="{5ABE1C41-35F6-4B33-80BE-FFFDE6E8FEDE}" destId="{996C9BDA-3013-45D3-B276-B6B625A32D9E}" srcOrd="3" destOrd="0" presId="urn:microsoft.com/office/officeart/2008/layout/VerticalCurvedList"/>
    <dgm:cxn modelId="{C7CC10DA-6155-4CBD-8461-147CB3AA7900}" type="presParOf" srcId="{C39DEAA3-B0B6-4251-BC7D-D8E69462A50E}" destId="{3D024B0D-FC8C-4E2E-8F1B-AC18ECF10CFF}" srcOrd="1" destOrd="0" presId="urn:microsoft.com/office/officeart/2008/layout/VerticalCurvedList"/>
    <dgm:cxn modelId="{C6615ED5-5331-4EDB-BCB4-241F587DD2C1}" type="presParOf" srcId="{C39DEAA3-B0B6-4251-BC7D-D8E69462A50E}" destId="{44817171-636E-4E61-B61F-248FEFC1D821}" srcOrd="2" destOrd="0" presId="urn:microsoft.com/office/officeart/2008/layout/VerticalCurvedList"/>
    <dgm:cxn modelId="{90EDC9BD-F421-4E69-A89C-5D810E7BA261}" type="presParOf" srcId="{44817171-636E-4E61-B61F-248FEFC1D821}" destId="{35BA7E38-459A-4BAF-A723-5266C8B8819B}" srcOrd="0" destOrd="0" presId="urn:microsoft.com/office/officeart/2008/layout/VerticalCurvedList"/>
    <dgm:cxn modelId="{728BEE2D-5700-46CC-BB72-FD8FF60C90F8}" type="presParOf" srcId="{C39DEAA3-B0B6-4251-BC7D-D8E69462A50E}" destId="{D02E67A9-BE9B-47A9-85A3-052AA3D558ED}" srcOrd="3" destOrd="0" presId="urn:microsoft.com/office/officeart/2008/layout/VerticalCurvedList"/>
    <dgm:cxn modelId="{D064BA45-8DB0-48F4-9C41-EDE28B682A9C}" type="presParOf" srcId="{C39DEAA3-B0B6-4251-BC7D-D8E69462A50E}" destId="{0449B841-0C08-402D-BC1A-32035B29D47E}" srcOrd="4" destOrd="0" presId="urn:microsoft.com/office/officeart/2008/layout/VerticalCurvedList"/>
    <dgm:cxn modelId="{263E515C-57CF-4CE1-81F3-5B24BC49568C}" type="presParOf" srcId="{0449B841-0C08-402D-BC1A-32035B29D47E}" destId="{1DDE71E4-23BA-4C06-9C5D-228CA41A0060}" srcOrd="0" destOrd="0" presId="urn:microsoft.com/office/officeart/2008/layout/VerticalCurvedList"/>
    <dgm:cxn modelId="{0A88BEB7-BBE3-493C-8DEC-25A4D908F3D5}" type="presParOf" srcId="{C39DEAA3-B0B6-4251-BC7D-D8E69462A50E}" destId="{E3C5AF9B-6EB5-48FB-BFED-DA021DBA7BE7}" srcOrd="5" destOrd="0" presId="urn:microsoft.com/office/officeart/2008/layout/VerticalCurvedList"/>
    <dgm:cxn modelId="{FB60C3B8-0CF4-4654-96CB-549C551A18F4}" type="presParOf" srcId="{C39DEAA3-B0B6-4251-BC7D-D8E69462A50E}" destId="{26F3233E-6D41-40DF-9C49-3307C860DE96}" srcOrd="6" destOrd="0" presId="urn:microsoft.com/office/officeart/2008/layout/VerticalCurvedList"/>
    <dgm:cxn modelId="{7432B87B-C9BE-448B-B243-3E801689D664}" type="presParOf" srcId="{26F3233E-6D41-40DF-9C49-3307C860DE96}" destId="{36D67A91-CA4A-472A-89B4-EF1C555C6C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03D6EC-FE5C-4F5A-8BC8-03DFCA1585C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37A0C201-2723-49E6-9ED4-6484AA660215}">
      <dgm:prSet phldrT="[Texto]"/>
      <dgm:spPr>
        <a:solidFill>
          <a:srgbClr val="9E1522"/>
        </a:solidFill>
      </dgm:spPr>
      <dgm:t>
        <a:bodyPr/>
        <a:lstStyle/>
        <a:p>
          <a:r>
            <a:rPr lang="es-ES" dirty="0"/>
            <a:t>Adecuación por cambio de estructura</a:t>
          </a:r>
          <a:endParaRPr lang="es-MX" dirty="0"/>
        </a:p>
      </dgm:t>
    </dgm:pt>
    <dgm:pt modelId="{76C90039-B990-40DD-AAE0-2315ADF9D9FD}" type="parTrans" cxnId="{91267DEB-D973-4EC2-8F29-937402D51198}">
      <dgm:prSet/>
      <dgm:spPr/>
      <dgm:t>
        <a:bodyPr/>
        <a:lstStyle/>
        <a:p>
          <a:endParaRPr lang="es-MX"/>
        </a:p>
      </dgm:t>
    </dgm:pt>
    <dgm:pt modelId="{5826743A-D646-4DCE-B7A9-90F27B9C02B3}" type="sibTrans" cxnId="{91267DEB-D973-4EC2-8F29-937402D51198}">
      <dgm:prSet/>
      <dgm:spPr/>
      <dgm:t>
        <a:bodyPr/>
        <a:lstStyle/>
        <a:p>
          <a:endParaRPr lang="es-MX"/>
        </a:p>
      </dgm:t>
    </dgm:pt>
    <dgm:pt modelId="{FB2DA1A1-B58E-41AE-98BA-9273E7AD9DFC}">
      <dgm:prSet phldrT="[Texto]" custT="1"/>
      <dgm:spPr>
        <a:solidFill>
          <a:srgbClr val="F8CCD0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MX" sz="1800" dirty="0">
              <a:latin typeface="Arial"/>
              <a:cs typeface="Arial"/>
            </a:rPr>
            <a:t>Dirección General de Planeación</a:t>
          </a:r>
          <a:endParaRPr lang="es-MX" sz="1800" dirty="0"/>
        </a:p>
      </dgm:t>
    </dgm:pt>
    <dgm:pt modelId="{6B6CB352-9935-4672-9300-74C80A6B144E}" type="parTrans" cxnId="{C750F559-1B1E-410C-B0C7-BD04D78DAC3A}">
      <dgm:prSet/>
      <dgm:spPr/>
      <dgm:t>
        <a:bodyPr/>
        <a:lstStyle/>
        <a:p>
          <a:endParaRPr lang="es-MX"/>
        </a:p>
      </dgm:t>
    </dgm:pt>
    <dgm:pt modelId="{782741DF-0EA3-4CAE-845E-F4D166310894}" type="sibTrans" cxnId="{C750F559-1B1E-410C-B0C7-BD04D78DAC3A}">
      <dgm:prSet/>
      <dgm:spPr/>
      <dgm:t>
        <a:bodyPr/>
        <a:lstStyle/>
        <a:p>
          <a:endParaRPr lang="es-MX"/>
        </a:p>
      </dgm:t>
    </dgm:pt>
    <dgm:pt modelId="{52AD36AD-20B2-4DFC-85A7-7234BA12C2A2}">
      <dgm:prSet phldrT="[Texto]"/>
      <dgm:spPr>
        <a:solidFill>
          <a:srgbClr val="F05234"/>
        </a:solidFill>
      </dgm:spPr>
      <dgm:t>
        <a:bodyPr/>
        <a:lstStyle/>
        <a:p>
          <a:r>
            <a:rPr lang="es-ES"/>
            <a:t>Adecuación por Ampliación</a:t>
          </a:r>
          <a:endParaRPr lang="es-MX" dirty="0"/>
        </a:p>
      </dgm:t>
    </dgm:pt>
    <dgm:pt modelId="{289D2A87-7A85-4895-B771-A06C27FF2B92}" type="parTrans" cxnId="{7B180DD6-D8A5-42FF-8C15-01AA0875F4B9}">
      <dgm:prSet/>
      <dgm:spPr/>
      <dgm:t>
        <a:bodyPr/>
        <a:lstStyle/>
        <a:p>
          <a:endParaRPr lang="es-MX"/>
        </a:p>
      </dgm:t>
    </dgm:pt>
    <dgm:pt modelId="{AA811A07-E99F-4B87-B520-D3AF6841054F}" type="sibTrans" cxnId="{7B180DD6-D8A5-42FF-8C15-01AA0875F4B9}">
      <dgm:prSet/>
      <dgm:spPr/>
      <dgm:t>
        <a:bodyPr/>
        <a:lstStyle/>
        <a:p>
          <a:endParaRPr lang="es-MX"/>
        </a:p>
      </dgm:t>
    </dgm:pt>
    <dgm:pt modelId="{18692F5E-185C-42C5-AFFC-4CBD48F0A04E}">
      <dgm:prSet phldrT="[Texto]" custT="1"/>
      <dgm:spPr>
        <a:solidFill>
          <a:srgbClr val="FDE4DF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MX" sz="1800" dirty="0">
              <a:latin typeface="Arial"/>
              <a:cs typeface="Arial"/>
            </a:rPr>
            <a:t>Dirección General de Planeación</a:t>
          </a:r>
          <a:endParaRPr lang="es-MX" sz="1800" dirty="0"/>
        </a:p>
      </dgm:t>
    </dgm:pt>
    <dgm:pt modelId="{935AD110-71D5-4E96-9445-E6543A1239D0}" type="parTrans" cxnId="{02A64198-B816-4B49-9EE8-CD4203E6E5A6}">
      <dgm:prSet/>
      <dgm:spPr/>
      <dgm:t>
        <a:bodyPr/>
        <a:lstStyle/>
        <a:p>
          <a:endParaRPr lang="es-MX"/>
        </a:p>
      </dgm:t>
    </dgm:pt>
    <dgm:pt modelId="{653A9BD9-22D6-4930-B3E1-7DD0556D9073}" type="sibTrans" cxnId="{02A64198-B816-4B49-9EE8-CD4203E6E5A6}">
      <dgm:prSet/>
      <dgm:spPr/>
      <dgm:t>
        <a:bodyPr/>
        <a:lstStyle/>
        <a:p>
          <a:endParaRPr lang="es-MX"/>
        </a:p>
      </dgm:t>
    </dgm:pt>
    <dgm:pt modelId="{9496C28E-EB8D-406B-A729-06F9AB2BD95E}">
      <dgm:prSet phldrT="[Texto]" custT="1"/>
      <dgm:spPr>
        <a:solidFill>
          <a:srgbClr val="FDE4DF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MX" sz="1800" dirty="0">
              <a:latin typeface="Arial"/>
              <a:cs typeface="Arial"/>
            </a:rPr>
            <a:t>Ampliación de recurso no autorizado</a:t>
          </a:r>
          <a:endParaRPr lang="es-MX" sz="1800" dirty="0"/>
        </a:p>
      </dgm:t>
    </dgm:pt>
    <dgm:pt modelId="{5F0F0222-93E3-4D48-AE3B-0455F6830A97}" type="parTrans" cxnId="{072C3EF4-7527-4F19-9478-9F993922032E}">
      <dgm:prSet/>
      <dgm:spPr/>
      <dgm:t>
        <a:bodyPr/>
        <a:lstStyle/>
        <a:p>
          <a:endParaRPr lang="es-MX"/>
        </a:p>
      </dgm:t>
    </dgm:pt>
    <dgm:pt modelId="{A9CEC6C3-A1C2-4247-80C3-B492BEBD385B}" type="sibTrans" cxnId="{072C3EF4-7527-4F19-9478-9F993922032E}">
      <dgm:prSet/>
      <dgm:spPr/>
      <dgm:t>
        <a:bodyPr/>
        <a:lstStyle/>
        <a:p>
          <a:endParaRPr lang="es-MX"/>
        </a:p>
      </dgm:t>
    </dgm:pt>
    <dgm:pt modelId="{2562DF8E-9660-4465-8C23-401BAD3CD4A4}">
      <dgm:prSet phldrT="[Texto]"/>
      <dgm:spPr>
        <a:solidFill>
          <a:srgbClr val="F58427"/>
        </a:solidFill>
      </dgm:spPr>
      <dgm:t>
        <a:bodyPr/>
        <a:lstStyle/>
        <a:p>
          <a:r>
            <a:rPr lang="es-ES" dirty="0"/>
            <a:t>Adecuación por Corrección</a:t>
          </a:r>
          <a:endParaRPr lang="es-MX" dirty="0"/>
        </a:p>
      </dgm:t>
    </dgm:pt>
    <dgm:pt modelId="{89CB2BF3-FB71-4347-BDE9-349AE800292B}" type="parTrans" cxnId="{B5E818D7-EA53-456F-9F70-054A95CEF0C7}">
      <dgm:prSet/>
      <dgm:spPr/>
      <dgm:t>
        <a:bodyPr/>
        <a:lstStyle/>
        <a:p>
          <a:endParaRPr lang="es-MX"/>
        </a:p>
      </dgm:t>
    </dgm:pt>
    <dgm:pt modelId="{B8816E18-F9DE-472B-8FCF-AF60A1ABCEB4}" type="sibTrans" cxnId="{B5E818D7-EA53-456F-9F70-054A95CEF0C7}">
      <dgm:prSet/>
      <dgm:spPr/>
      <dgm:t>
        <a:bodyPr/>
        <a:lstStyle/>
        <a:p>
          <a:endParaRPr lang="es-MX"/>
        </a:p>
      </dgm:t>
    </dgm:pt>
    <dgm:pt modelId="{0575289B-8B76-4772-9CF9-627EBEE68FAE}">
      <dgm:prSet phldrT="[Texto]" custT="1"/>
      <dgm:spPr>
        <a:solidFill>
          <a:srgbClr val="FCD8BA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MX" sz="1800" dirty="0">
              <a:latin typeface="Arial"/>
              <a:cs typeface="Arial"/>
            </a:rPr>
            <a:t>Dirección de Control Presupuestal</a:t>
          </a:r>
          <a:endParaRPr lang="es-MX" sz="1800" dirty="0"/>
        </a:p>
      </dgm:t>
    </dgm:pt>
    <dgm:pt modelId="{39D7BE01-3474-49B3-89C5-85A8732B13CB}" type="parTrans" cxnId="{B97C39D4-9265-4F24-8B81-04095CBF9D22}">
      <dgm:prSet/>
      <dgm:spPr/>
      <dgm:t>
        <a:bodyPr/>
        <a:lstStyle/>
        <a:p>
          <a:endParaRPr lang="es-MX"/>
        </a:p>
      </dgm:t>
    </dgm:pt>
    <dgm:pt modelId="{48BB02CB-F2B3-47FE-AE81-33C4D0AB7C0F}" type="sibTrans" cxnId="{B97C39D4-9265-4F24-8B81-04095CBF9D22}">
      <dgm:prSet/>
      <dgm:spPr/>
      <dgm:t>
        <a:bodyPr/>
        <a:lstStyle/>
        <a:p>
          <a:endParaRPr lang="es-MX"/>
        </a:p>
      </dgm:t>
    </dgm:pt>
    <dgm:pt modelId="{4C329541-40FB-4536-96A5-F71B8EE66964}">
      <dgm:prSet phldrT="[Texto]" custT="1"/>
      <dgm:spPr>
        <a:solidFill>
          <a:srgbClr val="FCD8BA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MX" sz="1800" dirty="0">
              <a:latin typeface="Arial"/>
              <a:cs typeface="Arial"/>
            </a:rPr>
            <a:t>Cambio de partida por equivocación en la formulación del proyecto o cambio de mes, no afecta la finalidad del recurso</a:t>
          </a:r>
          <a:endParaRPr lang="es-MX" sz="1800" dirty="0"/>
        </a:p>
      </dgm:t>
    </dgm:pt>
    <dgm:pt modelId="{6E8ED828-4338-49B6-A863-236C88C87C3C}" type="parTrans" cxnId="{3DCAD872-FAB3-4DB7-96EB-B74D9E567F95}">
      <dgm:prSet/>
      <dgm:spPr/>
      <dgm:t>
        <a:bodyPr/>
        <a:lstStyle/>
        <a:p>
          <a:endParaRPr lang="es-MX"/>
        </a:p>
      </dgm:t>
    </dgm:pt>
    <dgm:pt modelId="{AC3383B0-63D7-4B4F-AE8E-92470E195F54}" type="sibTrans" cxnId="{3DCAD872-FAB3-4DB7-96EB-B74D9E567F95}">
      <dgm:prSet/>
      <dgm:spPr/>
      <dgm:t>
        <a:bodyPr/>
        <a:lstStyle/>
        <a:p>
          <a:endParaRPr lang="es-MX"/>
        </a:p>
      </dgm:t>
    </dgm:pt>
    <dgm:pt modelId="{82E42F83-DE10-4489-A224-FAC859283FA2}">
      <dgm:prSet phldrT="[Texto]" custT="1"/>
      <dgm:spPr>
        <a:solidFill>
          <a:srgbClr val="F8CCD0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MX" sz="1800" dirty="0">
              <a:latin typeface="Arial"/>
              <a:cs typeface="Arial"/>
            </a:rPr>
            <a:t>Cambio de proyecto, objetivo, meta, actividad, partida o sustitución por otro elemento que afecta la finalidad del recurso</a:t>
          </a:r>
          <a:endParaRPr lang="es-MX" sz="1800" dirty="0"/>
        </a:p>
      </dgm:t>
    </dgm:pt>
    <dgm:pt modelId="{B3699772-7CA7-41DE-8696-E90FE7C7669C}" type="parTrans" cxnId="{343A4B44-F307-424A-A606-4B3F17DB27F4}">
      <dgm:prSet/>
      <dgm:spPr/>
      <dgm:t>
        <a:bodyPr/>
        <a:lstStyle/>
        <a:p>
          <a:endParaRPr lang="es-MX"/>
        </a:p>
      </dgm:t>
    </dgm:pt>
    <dgm:pt modelId="{B19914C5-DADE-473B-B535-54F8F61BCABF}" type="sibTrans" cxnId="{343A4B44-F307-424A-A606-4B3F17DB27F4}">
      <dgm:prSet/>
      <dgm:spPr/>
      <dgm:t>
        <a:bodyPr/>
        <a:lstStyle/>
        <a:p>
          <a:endParaRPr lang="es-MX"/>
        </a:p>
      </dgm:t>
    </dgm:pt>
    <dgm:pt modelId="{E2632BBF-CACB-458A-A1A4-AA2CB1703EC9}">
      <dgm:prSet phldrT="[Texto]" custT="1"/>
      <dgm:spPr>
        <a:solidFill>
          <a:srgbClr val="F8CCD0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None/>
          </a:pPr>
          <a:endParaRPr lang="es-MX" sz="1800" dirty="0"/>
        </a:p>
      </dgm:t>
    </dgm:pt>
    <dgm:pt modelId="{DE8CAEF0-81BC-47C9-BA45-780270BEC57B}" type="parTrans" cxnId="{2A682465-2ACB-4987-AA5D-1D312EF37EAA}">
      <dgm:prSet/>
      <dgm:spPr/>
      <dgm:t>
        <a:bodyPr/>
        <a:lstStyle/>
        <a:p>
          <a:endParaRPr lang="es-MX"/>
        </a:p>
      </dgm:t>
    </dgm:pt>
    <dgm:pt modelId="{E01B2245-301E-44B0-8E82-E988A254208F}" type="sibTrans" cxnId="{2A682465-2ACB-4987-AA5D-1D312EF37EAA}">
      <dgm:prSet/>
      <dgm:spPr/>
      <dgm:t>
        <a:bodyPr/>
        <a:lstStyle/>
        <a:p>
          <a:endParaRPr lang="es-MX"/>
        </a:p>
      </dgm:t>
    </dgm:pt>
    <dgm:pt modelId="{4D8A3EC6-CB8D-4985-9164-E15184178E1E}">
      <dgm:prSet phldrT="[Texto]" custT="1"/>
      <dgm:spPr>
        <a:solidFill>
          <a:srgbClr val="FDE4DF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None/>
          </a:pPr>
          <a:endParaRPr lang="es-MX" sz="1800" dirty="0"/>
        </a:p>
      </dgm:t>
    </dgm:pt>
    <dgm:pt modelId="{7D3339CD-2264-4A37-8201-0B755D2F4D0C}" type="parTrans" cxnId="{D3E60DBF-03AF-4F65-AA02-B22C418F6908}">
      <dgm:prSet/>
      <dgm:spPr/>
      <dgm:t>
        <a:bodyPr/>
        <a:lstStyle/>
        <a:p>
          <a:endParaRPr lang="es-MX"/>
        </a:p>
      </dgm:t>
    </dgm:pt>
    <dgm:pt modelId="{984F6C70-C996-4E56-BCA5-348E680853A7}" type="sibTrans" cxnId="{D3E60DBF-03AF-4F65-AA02-B22C418F6908}">
      <dgm:prSet/>
      <dgm:spPr/>
      <dgm:t>
        <a:bodyPr/>
        <a:lstStyle/>
        <a:p>
          <a:endParaRPr lang="es-MX"/>
        </a:p>
      </dgm:t>
    </dgm:pt>
    <dgm:pt modelId="{2AA10484-B83A-48C8-A07B-B8BFFF9C65CC}">
      <dgm:prSet phldrT="[Texto]" custT="1"/>
      <dgm:spPr>
        <a:solidFill>
          <a:srgbClr val="FCD8BA">
            <a:alpha val="89804"/>
          </a:srgbClr>
        </a:solidFill>
      </dgm:spPr>
      <dgm:t>
        <a:bodyPr/>
        <a:lstStyle/>
        <a:p>
          <a:pPr>
            <a:buFont typeface="Wingdings" panose="05000000000000000000" pitchFamily="2" charset="2"/>
            <a:buNone/>
          </a:pPr>
          <a:endParaRPr lang="es-MX" sz="1800" dirty="0"/>
        </a:p>
      </dgm:t>
    </dgm:pt>
    <dgm:pt modelId="{C373EF62-7123-4199-A84C-ACF22126AF25}" type="parTrans" cxnId="{B31A6302-3CDF-46AC-8B4E-ABE7FCF8B7AF}">
      <dgm:prSet/>
      <dgm:spPr/>
      <dgm:t>
        <a:bodyPr/>
        <a:lstStyle/>
        <a:p>
          <a:endParaRPr lang="es-MX"/>
        </a:p>
      </dgm:t>
    </dgm:pt>
    <dgm:pt modelId="{B09A1FA2-CC8D-401C-BA09-CA91DE2318CF}" type="sibTrans" cxnId="{B31A6302-3CDF-46AC-8B4E-ABE7FCF8B7AF}">
      <dgm:prSet/>
      <dgm:spPr/>
      <dgm:t>
        <a:bodyPr/>
        <a:lstStyle/>
        <a:p>
          <a:endParaRPr lang="es-MX"/>
        </a:p>
      </dgm:t>
    </dgm:pt>
    <dgm:pt modelId="{25CEF81F-5349-46DE-9F94-41806D26F85F}" type="pres">
      <dgm:prSet presAssocID="{8103D6EC-FE5C-4F5A-8BC8-03DFCA1585CF}" presName="Name0" presStyleCnt="0">
        <dgm:presLayoutVars>
          <dgm:dir/>
          <dgm:animLvl val="lvl"/>
          <dgm:resizeHandles val="exact"/>
        </dgm:presLayoutVars>
      </dgm:prSet>
      <dgm:spPr/>
    </dgm:pt>
    <dgm:pt modelId="{ED47A75A-F67E-4CF7-92C6-FED1A2537296}" type="pres">
      <dgm:prSet presAssocID="{37A0C201-2723-49E6-9ED4-6484AA660215}" presName="composite" presStyleCnt="0"/>
      <dgm:spPr/>
    </dgm:pt>
    <dgm:pt modelId="{E651C80F-E0D3-4F3B-ADAF-A9575F1C7DD1}" type="pres">
      <dgm:prSet presAssocID="{37A0C201-2723-49E6-9ED4-6484AA66021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B659C44-35A0-4CD8-9042-9E07D11EE3C3}" type="pres">
      <dgm:prSet presAssocID="{37A0C201-2723-49E6-9ED4-6484AA660215}" presName="desTx" presStyleLbl="alignAccFollowNode1" presStyleIdx="0" presStyleCnt="3">
        <dgm:presLayoutVars>
          <dgm:bulletEnabled val="1"/>
        </dgm:presLayoutVars>
      </dgm:prSet>
      <dgm:spPr/>
    </dgm:pt>
    <dgm:pt modelId="{1480500E-0AD3-4C11-9AC4-D42078C0321B}" type="pres">
      <dgm:prSet presAssocID="{5826743A-D646-4DCE-B7A9-90F27B9C02B3}" presName="space" presStyleCnt="0"/>
      <dgm:spPr/>
    </dgm:pt>
    <dgm:pt modelId="{410CB8E6-07A7-4E89-83CB-89FE0D449A3C}" type="pres">
      <dgm:prSet presAssocID="{52AD36AD-20B2-4DFC-85A7-7234BA12C2A2}" presName="composite" presStyleCnt="0"/>
      <dgm:spPr/>
    </dgm:pt>
    <dgm:pt modelId="{47600AA8-E6CB-45FB-BD20-CD4F285071CF}" type="pres">
      <dgm:prSet presAssocID="{52AD36AD-20B2-4DFC-85A7-7234BA12C2A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D39D57E-DDAF-4D24-BF49-42F91E63525A}" type="pres">
      <dgm:prSet presAssocID="{52AD36AD-20B2-4DFC-85A7-7234BA12C2A2}" presName="desTx" presStyleLbl="alignAccFollowNode1" presStyleIdx="1" presStyleCnt="3">
        <dgm:presLayoutVars>
          <dgm:bulletEnabled val="1"/>
        </dgm:presLayoutVars>
      </dgm:prSet>
      <dgm:spPr/>
    </dgm:pt>
    <dgm:pt modelId="{CF4C8302-D874-461F-BA1E-64CFCB439CF4}" type="pres">
      <dgm:prSet presAssocID="{AA811A07-E99F-4B87-B520-D3AF6841054F}" presName="space" presStyleCnt="0"/>
      <dgm:spPr/>
    </dgm:pt>
    <dgm:pt modelId="{84236004-B60D-4ABE-BE61-3D0422E4062C}" type="pres">
      <dgm:prSet presAssocID="{2562DF8E-9660-4465-8C23-401BAD3CD4A4}" presName="composite" presStyleCnt="0"/>
      <dgm:spPr/>
    </dgm:pt>
    <dgm:pt modelId="{522ED181-F4B7-426D-95D5-B994E05DC4E6}" type="pres">
      <dgm:prSet presAssocID="{2562DF8E-9660-4465-8C23-401BAD3CD4A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31CE117-F8CB-43BC-A77E-7A412220E462}" type="pres">
      <dgm:prSet presAssocID="{2562DF8E-9660-4465-8C23-401BAD3CD4A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31A6302-3CDF-46AC-8B4E-ABE7FCF8B7AF}" srcId="{2562DF8E-9660-4465-8C23-401BAD3CD4A4}" destId="{2AA10484-B83A-48C8-A07B-B8BFFF9C65CC}" srcOrd="1" destOrd="0" parTransId="{C373EF62-7123-4199-A84C-ACF22126AF25}" sibTransId="{B09A1FA2-CC8D-401C-BA09-CA91DE2318CF}"/>
    <dgm:cxn modelId="{6AB3CC10-FA6E-4596-8E15-B5E5A7951F08}" type="presOf" srcId="{0575289B-8B76-4772-9CF9-627EBEE68FAE}" destId="{331CE117-F8CB-43BC-A77E-7A412220E462}" srcOrd="0" destOrd="0" presId="urn:microsoft.com/office/officeart/2005/8/layout/hList1"/>
    <dgm:cxn modelId="{0A511127-AB04-474D-B7DD-AEBCCE95DA3A}" type="presOf" srcId="{4D8A3EC6-CB8D-4985-9164-E15184178E1E}" destId="{8D39D57E-DDAF-4D24-BF49-42F91E63525A}" srcOrd="0" destOrd="1" presId="urn:microsoft.com/office/officeart/2005/8/layout/hList1"/>
    <dgm:cxn modelId="{FAE5223D-0483-4D46-B6A3-D88BF31BC68E}" type="presOf" srcId="{2AA10484-B83A-48C8-A07B-B8BFFF9C65CC}" destId="{331CE117-F8CB-43BC-A77E-7A412220E462}" srcOrd="0" destOrd="1" presId="urn:microsoft.com/office/officeart/2005/8/layout/hList1"/>
    <dgm:cxn modelId="{F5EF9343-EAF9-4D00-B7E5-9DC3C1FA31DF}" type="presOf" srcId="{2562DF8E-9660-4465-8C23-401BAD3CD4A4}" destId="{522ED181-F4B7-426D-95D5-B994E05DC4E6}" srcOrd="0" destOrd="0" presId="urn:microsoft.com/office/officeart/2005/8/layout/hList1"/>
    <dgm:cxn modelId="{343A4B44-F307-424A-A606-4B3F17DB27F4}" srcId="{37A0C201-2723-49E6-9ED4-6484AA660215}" destId="{82E42F83-DE10-4489-A224-FAC859283FA2}" srcOrd="2" destOrd="0" parTransId="{B3699772-7CA7-41DE-8696-E90FE7C7669C}" sibTransId="{B19914C5-DADE-473B-B535-54F8F61BCABF}"/>
    <dgm:cxn modelId="{2A682465-2ACB-4987-AA5D-1D312EF37EAA}" srcId="{37A0C201-2723-49E6-9ED4-6484AA660215}" destId="{E2632BBF-CACB-458A-A1A4-AA2CB1703EC9}" srcOrd="1" destOrd="0" parTransId="{DE8CAEF0-81BC-47C9-BA45-780270BEC57B}" sibTransId="{E01B2245-301E-44B0-8E82-E988A254208F}"/>
    <dgm:cxn modelId="{59A13765-BCBF-4655-A2AC-91CC5C161865}" type="presOf" srcId="{E2632BBF-CACB-458A-A1A4-AA2CB1703EC9}" destId="{8B659C44-35A0-4CD8-9042-9E07D11EE3C3}" srcOrd="0" destOrd="1" presId="urn:microsoft.com/office/officeart/2005/8/layout/hList1"/>
    <dgm:cxn modelId="{84CB7C69-BAD8-46BF-80A1-35E4650720B8}" type="presOf" srcId="{4C329541-40FB-4536-96A5-F71B8EE66964}" destId="{331CE117-F8CB-43BC-A77E-7A412220E462}" srcOrd="0" destOrd="2" presId="urn:microsoft.com/office/officeart/2005/8/layout/hList1"/>
    <dgm:cxn modelId="{70F1096E-15BA-4E53-AED3-277B9F606B3E}" type="presOf" srcId="{37A0C201-2723-49E6-9ED4-6484AA660215}" destId="{E651C80F-E0D3-4F3B-ADAF-A9575F1C7DD1}" srcOrd="0" destOrd="0" presId="urn:microsoft.com/office/officeart/2005/8/layout/hList1"/>
    <dgm:cxn modelId="{3DCAD872-FAB3-4DB7-96EB-B74D9E567F95}" srcId="{2562DF8E-9660-4465-8C23-401BAD3CD4A4}" destId="{4C329541-40FB-4536-96A5-F71B8EE66964}" srcOrd="2" destOrd="0" parTransId="{6E8ED828-4338-49B6-A863-236C88C87C3C}" sibTransId="{AC3383B0-63D7-4B4F-AE8E-92470E195F54}"/>
    <dgm:cxn modelId="{0F567254-5E03-425F-B3F8-79D9D380BB69}" type="presOf" srcId="{18692F5E-185C-42C5-AFFC-4CBD48F0A04E}" destId="{8D39D57E-DDAF-4D24-BF49-42F91E63525A}" srcOrd="0" destOrd="0" presId="urn:microsoft.com/office/officeart/2005/8/layout/hList1"/>
    <dgm:cxn modelId="{A31D7178-A957-47F4-9C6C-4465916D763D}" type="presOf" srcId="{82E42F83-DE10-4489-A224-FAC859283FA2}" destId="{8B659C44-35A0-4CD8-9042-9E07D11EE3C3}" srcOrd="0" destOrd="2" presId="urn:microsoft.com/office/officeart/2005/8/layout/hList1"/>
    <dgm:cxn modelId="{C750F559-1B1E-410C-B0C7-BD04D78DAC3A}" srcId="{37A0C201-2723-49E6-9ED4-6484AA660215}" destId="{FB2DA1A1-B58E-41AE-98BA-9273E7AD9DFC}" srcOrd="0" destOrd="0" parTransId="{6B6CB352-9935-4672-9300-74C80A6B144E}" sibTransId="{782741DF-0EA3-4CAE-845E-F4D166310894}"/>
    <dgm:cxn modelId="{149E5D87-75C2-4F23-AC3B-AB86BEDC5491}" type="presOf" srcId="{52AD36AD-20B2-4DFC-85A7-7234BA12C2A2}" destId="{47600AA8-E6CB-45FB-BD20-CD4F285071CF}" srcOrd="0" destOrd="0" presId="urn:microsoft.com/office/officeart/2005/8/layout/hList1"/>
    <dgm:cxn modelId="{56AA3A97-624A-4AAF-9C1E-F1C11D984579}" type="presOf" srcId="{FB2DA1A1-B58E-41AE-98BA-9273E7AD9DFC}" destId="{8B659C44-35A0-4CD8-9042-9E07D11EE3C3}" srcOrd="0" destOrd="0" presId="urn:microsoft.com/office/officeart/2005/8/layout/hList1"/>
    <dgm:cxn modelId="{02A64198-B816-4B49-9EE8-CD4203E6E5A6}" srcId="{52AD36AD-20B2-4DFC-85A7-7234BA12C2A2}" destId="{18692F5E-185C-42C5-AFFC-4CBD48F0A04E}" srcOrd="0" destOrd="0" parTransId="{935AD110-71D5-4E96-9445-E6543A1239D0}" sibTransId="{653A9BD9-22D6-4930-B3E1-7DD0556D9073}"/>
    <dgm:cxn modelId="{D3E60DBF-03AF-4F65-AA02-B22C418F6908}" srcId="{52AD36AD-20B2-4DFC-85A7-7234BA12C2A2}" destId="{4D8A3EC6-CB8D-4985-9164-E15184178E1E}" srcOrd="1" destOrd="0" parTransId="{7D3339CD-2264-4A37-8201-0B755D2F4D0C}" sibTransId="{984F6C70-C996-4E56-BCA5-348E680853A7}"/>
    <dgm:cxn modelId="{B97C39D4-9265-4F24-8B81-04095CBF9D22}" srcId="{2562DF8E-9660-4465-8C23-401BAD3CD4A4}" destId="{0575289B-8B76-4772-9CF9-627EBEE68FAE}" srcOrd="0" destOrd="0" parTransId="{39D7BE01-3474-49B3-89C5-85A8732B13CB}" sibTransId="{48BB02CB-F2B3-47FE-AE81-33C4D0AB7C0F}"/>
    <dgm:cxn modelId="{A6E5B4D5-EE36-40C4-B330-0EEF34BC36A6}" type="presOf" srcId="{8103D6EC-FE5C-4F5A-8BC8-03DFCA1585CF}" destId="{25CEF81F-5349-46DE-9F94-41806D26F85F}" srcOrd="0" destOrd="0" presId="urn:microsoft.com/office/officeart/2005/8/layout/hList1"/>
    <dgm:cxn modelId="{7B180DD6-D8A5-42FF-8C15-01AA0875F4B9}" srcId="{8103D6EC-FE5C-4F5A-8BC8-03DFCA1585CF}" destId="{52AD36AD-20B2-4DFC-85A7-7234BA12C2A2}" srcOrd="1" destOrd="0" parTransId="{289D2A87-7A85-4895-B771-A06C27FF2B92}" sibTransId="{AA811A07-E99F-4B87-B520-D3AF6841054F}"/>
    <dgm:cxn modelId="{B5E818D7-EA53-456F-9F70-054A95CEF0C7}" srcId="{8103D6EC-FE5C-4F5A-8BC8-03DFCA1585CF}" destId="{2562DF8E-9660-4465-8C23-401BAD3CD4A4}" srcOrd="2" destOrd="0" parTransId="{89CB2BF3-FB71-4347-BDE9-349AE800292B}" sibTransId="{B8816E18-F9DE-472B-8FCF-AF60A1ABCEB4}"/>
    <dgm:cxn modelId="{2C59E6DB-B5C7-46C2-88B2-F0EE5E0CD860}" type="presOf" srcId="{9496C28E-EB8D-406B-A729-06F9AB2BD95E}" destId="{8D39D57E-DDAF-4D24-BF49-42F91E63525A}" srcOrd="0" destOrd="2" presId="urn:microsoft.com/office/officeart/2005/8/layout/hList1"/>
    <dgm:cxn modelId="{91267DEB-D973-4EC2-8F29-937402D51198}" srcId="{8103D6EC-FE5C-4F5A-8BC8-03DFCA1585CF}" destId="{37A0C201-2723-49E6-9ED4-6484AA660215}" srcOrd="0" destOrd="0" parTransId="{76C90039-B990-40DD-AAE0-2315ADF9D9FD}" sibTransId="{5826743A-D646-4DCE-B7A9-90F27B9C02B3}"/>
    <dgm:cxn modelId="{072C3EF4-7527-4F19-9478-9F993922032E}" srcId="{52AD36AD-20B2-4DFC-85A7-7234BA12C2A2}" destId="{9496C28E-EB8D-406B-A729-06F9AB2BD95E}" srcOrd="2" destOrd="0" parTransId="{5F0F0222-93E3-4D48-AE3B-0455F6830A97}" sibTransId="{A9CEC6C3-A1C2-4247-80C3-B492BEBD385B}"/>
    <dgm:cxn modelId="{87F550D3-9145-48C1-88E3-6D8FB4ED8EC6}" type="presParOf" srcId="{25CEF81F-5349-46DE-9F94-41806D26F85F}" destId="{ED47A75A-F67E-4CF7-92C6-FED1A2537296}" srcOrd="0" destOrd="0" presId="urn:microsoft.com/office/officeart/2005/8/layout/hList1"/>
    <dgm:cxn modelId="{39190052-21BC-4B69-AB37-1C9CBA82B257}" type="presParOf" srcId="{ED47A75A-F67E-4CF7-92C6-FED1A2537296}" destId="{E651C80F-E0D3-4F3B-ADAF-A9575F1C7DD1}" srcOrd="0" destOrd="0" presId="urn:microsoft.com/office/officeart/2005/8/layout/hList1"/>
    <dgm:cxn modelId="{55B778B6-F2D5-4DBC-8DB0-F0E288C2FE9A}" type="presParOf" srcId="{ED47A75A-F67E-4CF7-92C6-FED1A2537296}" destId="{8B659C44-35A0-4CD8-9042-9E07D11EE3C3}" srcOrd="1" destOrd="0" presId="urn:microsoft.com/office/officeart/2005/8/layout/hList1"/>
    <dgm:cxn modelId="{C2FAFC1D-9604-4078-AC41-6C408BB47289}" type="presParOf" srcId="{25CEF81F-5349-46DE-9F94-41806D26F85F}" destId="{1480500E-0AD3-4C11-9AC4-D42078C0321B}" srcOrd="1" destOrd="0" presId="urn:microsoft.com/office/officeart/2005/8/layout/hList1"/>
    <dgm:cxn modelId="{FA23EDE2-E0D5-4BC1-BC0B-B68B94F880AB}" type="presParOf" srcId="{25CEF81F-5349-46DE-9F94-41806D26F85F}" destId="{410CB8E6-07A7-4E89-83CB-89FE0D449A3C}" srcOrd="2" destOrd="0" presId="urn:microsoft.com/office/officeart/2005/8/layout/hList1"/>
    <dgm:cxn modelId="{FA193819-8815-4E91-9E69-FDC3FF972CA4}" type="presParOf" srcId="{410CB8E6-07A7-4E89-83CB-89FE0D449A3C}" destId="{47600AA8-E6CB-45FB-BD20-CD4F285071CF}" srcOrd="0" destOrd="0" presId="urn:microsoft.com/office/officeart/2005/8/layout/hList1"/>
    <dgm:cxn modelId="{048086F6-2F76-4048-86F8-62D9DFF26FE1}" type="presParOf" srcId="{410CB8E6-07A7-4E89-83CB-89FE0D449A3C}" destId="{8D39D57E-DDAF-4D24-BF49-42F91E63525A}" srcOrd="1" destOrd="0" presId="urn:microsoft.com/office/officeart/2005/8/layout/hList1"/>
    <dgm:cxn modelId="{91757499-DFCE-4B2C-86D9-6414E987B395}" type="presParOf" srcId="{25CEF81F-5349-46DE-9F94-41806D26F85F}" destId="{CF4C8302-D874-461F-BA1E-64CFCB439CF4}" srcOrd="3" destOrd="0" presId="urn:microsoft.com/office/officeart/2005/8/layout/hList1"/>
    <dgm:cxn modelId="{78CCC525-FC89-40CC-8263-B17616F380A5}" type="presParOf" srcId="{25CEF81F-5349-46DE-9F94-41806D26F85F}" destId="{84236004-B60D-4ABE-BE61-3D0422E4062C}" srcOrd="4" destOrd="0" presId="urn:microsoft.com/office/officeart/2005/8/layout/hList1"/>
    <dgm:cxn modelId="{CA7B004C-660C-43ED-9E59-3FA4D0689B74}" type="presParOf" srcId="{84236004-B60D-4ABE-BE61-3D0422E4062C}" destId="{522ED181-F4B7-426D-95D5-B994E05DC4E6}" srcOrd="0" destOrd="0" presId="urn:microsoft.com/office/officeart/2005/8/layout/hList1"/>
    <dgm:cxn modelId="{AE458DAE-AEE3-45B8-B500-7151022CCD56}" type="presParOf" srcId="{84236004-B60D-4ABE-BE61-3D0422E4062C}" destId="{331CE117-F8CB-43BC-A77E-7A412220E4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BFA4F-2F49-4879-8274-D83578BC8ACC}">
      <dsp:nvSpPr>
        <dsp:cNvPr id="0" name=""/>
        <dsp:cNvSpPr/>
      </dsp:nvSpPr>
      <dsp:spPr>
        <a:xfrm>
          <a:off x="2879" y="381418"/>
          <a:ext cx="2518246" cy="2518246"/>
        </a:xfrm>
        <a:prstGeom prst="ellipse">
          <a:avLst/>
        </a:prstGeom>
        <a:solidFill>
          <a:srgbClr val="9E152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587" tIns="26670" rIns="138587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bg1"/>
              </a:solidFill>
              <a:latin typeface="Raleway" pitchFamily="2" charset="0"/>
            </a:rPr>
            <a:t>Capitulo 2000: Materiales y suministros</a:t>
          </a:r>
          <a:endParaRPr lang="es-MX" sz="2100" kern="1200" dirty="0">
            <a:solidFill>
              <a:schemeClr val="bg1"/>
            </a:solidFill>
          </a:endParaRPr>
        </a:p>
      </dsp:txBody>
      <dsp:txXfrm>
        <a:off x="371668" y="750207"/>
        <a:ext cx="1780668" cy="1780668"/>
      </dsp:txXfrm>
    </dsp:sp>
    <dsp:sp modelId="{91D52C10-7D8C-4ED3-9D37-172F0470FCCD}">
      <dsp:nvSpPr>
        <dsp:cNvPr id="0" name=""/>
        <dsp:cNvSpPr/>
      </dsp:nvSpPr>
      <dsp:spPr>
        <a:xfrm>
          <a:off x="2017476" y="381418"/>
          <a:ext cx="2518246" cy="2518246"/>
        </a:xfrm>
        <a:prstGeom prst="ellipse">
          <a:avLst/>
        </a:prstGeom>
        <a:solidFill>
          <a:srgbClr val="F0523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587" tIns="26670" rIns="138587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bg1"/>
              </a:solidFill>
              <a:latin typeface="Raleway" pitchFamily="2" charset="0"/>
            </a:rPr>
            <a:t>Capitulo 3000: Servicios Generales</a:t>
          </a:r>
          <a:endParaRPr lang="es-MX" sz="2100" kern="1200" dirty="0">
            <a:solidFill>
              <a:schemeClr val="bg1"/>
            </a:solidFill>
          </a:endParaRPr>
        </a:p>
      </dsp:txBody>
      <dsp:txXfrm>
        <a:off x="2386265" y="750207"/>
        <a:ext cx="1780668" cy="1780668"/>
      </dsp:txXfrm>
    </dsp:sp>
    <dsp:sp modelId="{B73485B4-F040-40AD-A3CA-CC8E0DC9E63A}">
      <dsp:nvSpPr>
        <dsp:cNvPr id="0" name=""/>
        <dsp:cNvSpPr/>
      </dsp:nvSpPr>
      <dsp:spPr>
        <a:xfrm>
          <a:off x="4034953" y="361751"/>
          <a:ext cx="2518246" cy="2518246"/>
        </a:xfrm>
        <a:prstGeom prst="ellipse">
          <a:avLst/>
        </a:prstGeom>
        <a:solidFill>
          <a:srgbClr val="F5842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587" tIns="26670" rIns="138587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bg1"/>
              </a:solidFill>
              <a:latin typeface="Raleway" pitchFamily="2" charset="0"/>
            </a:rPr>
            <a:t>Capitulo 5000: Bienes muebles, inmuebles e intangible</a:t>
          </a:r>
          <a:endParaRPr lang="es-MX" sz="2100" kern="1200" dirty="0">
            <a:solidFill>
              <a:schemeClr val="bg1"/>
            </a:solidFill>
          </a:endParaRPr>
        </a:p>
      </dsp:txBody>
      <dsp:txXfrm>
        <a:off x="4403742" y="730540"/>
        <a:ext cx="1780668" cy="1780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1D72B-3ED4-46B9-A68A-2E52D50E758F}">
      <dsp:nvSpPr>
        <dsp:cNvPr id="0" name=""/>
        <dsp:cNvSpPr/>
      </dsp:nvSpPr>
      <dsp:spPr>
        <a:xfrm>
          <a:off x="-4902554" y="-751265"/>
          <a:ext cx="5838957" cy="5838957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24B0D-FC8C-4E2E-8F1B-AC18ECF10CFF}">
      <dsp:nvSpPr>
        <dsp:cNvPr id="0" name=""/>
        <dsp:cNvSpPr/>
      </dsp:nvSpPr>
      <dsp:spPr>
        <a:xfrm>
          <a:off x="602249" y="433642"/>
          <a:ext cx="6366591" cy="8672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840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Raleway" pitchFamily="2" charset="0"/>
            </a:rPr>
            <a:t>Capitulo 1000: Servicios personales</a:t>
          </a:r>
          <a:endParaRPr lang="es-MX" sz="2300" kern="1200" dirty="0"/>
        </a:p>
      </dsp:txBody>
      <dsp:txXfrm>
        <a:off x="602249" y="433642"/>
        <a:ext cx="6366591" cy="867285"/>
      </dsp:txXfrm>
    </dsp:sp>
    <dsp:sp modelId="{35BA7E38-459A-4BAF-A723-5266C8B8819B}">
      <dsp:nvSpPr>
        <dsp:cNvPr id="0" name=""/>
        <dsp:cNvSpPr/>
      </dsp:nvSpPr>
      <dsp:spPr>
        <a:xfrm>
          <a:off x="60196" y="325232"/>
          <a:ext cx="1084106" cy="10841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2E67A9-BE9B-47A9-85A3-052AA3D558ED}">
      <dsp:nvSpPr>
        <dsp:cNvPr id="0" name=""/>
        <dsp:cNvSpPr/>
      </dsp:nvSpPr>
      <dsp:spPr>
        <a:xfrm>
          <a:off x="917507" y="1734570"/>
          <a:ext cx="6051332" cy="867285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840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Raleway" pitchFamily="2" charset="0"/>
            </a:rPr>
            <a:t>Capitulo 4000: Transferencias, asignaciones, subsidios y otras ayudas </a:t>
          </a:r>
          <a:endParaRPr lang="es-MX" sz="2300" kern="1200" dirty="0"/>
        </a:p>
      </dsp:txBody>
      <dsp:txXfrm>
        <a:off x="917507" y="1734570"/>
        <a:ext cx="6051332" cy="867285"/>
      </dsp:txXfrm>
    </dsp:sp>
    <dsp:sp modelId="{1DDE71E4-23BA-4C06-9C5D-228CA41A0060}">
      <dsp:nvSpPr>
        <dsp:cNvPr id="0" name=""/>
        <dsp:cNvSpPr/>
      </dsp:nvSpPr>
      <dsp:spPr>
        <a:xfrm>
          <a:off x="375454" y="1626160"/>
          <a:ext cx="1084106" cy="10841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C5AF9B-6EB5-48FB-BFED-DA021DBA7BE7}">
      <dsp:nvSpPr>
        <dsp:cNvPr id="0" name=""/>
        <dsp:cNvSpPr/>
      </dsp:nvSpPr>
      <dsp:spPr>
        <a:xfrm>
          <a:off x="602249" y="3035498"/>
          <a:ext cx="6366591" cy="867285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8408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Raleway" pitchFamily="2" charset="0"/>
            </a:rPr>
            <a:t>Capitulo 6000: Inversión pública </a:t>
          </a:r>
          <a:endParaRPr lang="es-MX" sz="2300" kern="1200" dirty="0"/>
        </a:p>
      </dsp:txBody>
      <dsp:txXfrm>
        <a:off x="602249" y="3035498"/>
        <a:ext cx="6366591" cy="867285"/>
      </dsp:txXfrm>
    </dsp:sp>
    <dsp:sp modelId="{36D67A91-CA4A-472A-89B4-EF1C555C6CAE}">
      <dsp:nvSpPr>
        <dsp:cNvPr id="0" name=""/>
        <dsp:cNvSpPr/>
      </dsp:nvSpPr>
      <dsp:spPr>
        <a:xfrm>
          <a:off x="60196" y="2927088"/>
          <a:ext cx="1084106" cy="10841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1C80F-E0D3-4F3B-ADAF-A9575F1C7DD1}">
      <dsp:nvSpPr>
        <dsp:cNvPr id="0" name=""/>
        <dsp:cNvSpPr/>
      </dsp:nvSpPr>
      <dsp:spPr>
        <a:xfrm>
          <a:off x="2540" y="636066"/>
          <a:ext cx="2476500" cy="731475"/>
        </a:xfrm>
        <a:prstGeom prst="rect">
          <a:avLst/>
        </a:prstGeom>
        <a:solidFill>
          <a:srgbClr val="9E1522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Adecuación por cambio de estructura</a:t>
          </a:r>
          <a:endParaRPr lang="es-MX" sz="2000" kern="1200" dirty="0"/>
        </a:p>
      </dsp:txBody>
      <dsp:txXfrm>
        <a:off x="2540" y="636066"/>
        <a:ext cx="2476500" cy="731475"/>
      </dsp:txXfrm>
    </dsp:sp>
    <dsp:sp modelId="{8B659C44-35A0-4CD8-9042-9E07D11EE3C3}">
      <dsp:nvSpPr>
        <dsp:cNvPr id="0" name=""/>
        <dsp:cNvSpPr/>
      </dsp:nvSpPr>
      <dsp:spPr>
        <a:xfrm>
          <a:off x="2540" y="1367541"/>
          <a:ext cx="2476500" cy="2745000"/>
        </a:xfrm>
        <a:prstGeom prst="rect">
          <a:avLst/>
        </a:prstGeom>
        <a:solidFill>
          <a:srgbClr val="F8CCD0">
            <a:alpha val="89804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MX" sz="1800" kern="1200" dirty="0">
              <a:latin typeface="Arial"/>
              <a:cs typeface="Arial"/>
            </a:rPr>
            <a:t>Dirección General de Planeación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MX" sz="1800" kern="1200" dirty="0">
              <a:latin typeface="Arial"/>
              <a:cs typeface="Arial"/>
            </a:rPr>
            <a:t>Cambio de proyecto, objetivo, meta, actividad, partida o sustitución por otro elemento que afecta la finalidad del recurso</a:t>
          </a:r>
          <a:endParaRPr lang="es-MX" sz="1800" kern="1200" dirty="0"/>
        </a:p>
      </dsp:txBody>
      <dsp:txXfrm>
        <a:off x="2540" y="1367541"/>
        <a:ext cx="2476500" cy="2745000"/>
      </dsp:txXfrm>
    </dsp:sp>
    <dsp:sp modelId="{47600AA8-E6CB-45FB-BD20-CD4F285071CF}">
      <dsp:nvSpPr>
        <dsp:cNvPr id="0" name=""/>
        <dsp:cNvSpPr/>
      </dsp:nvSpPr>
      <dsp:spPr>
        <a:xfrm>
          <a:off x="2825750" y="636066"/>
          <a:ext cx="2476500" cy="731475"/>
        </a:xfrm>
        <a:prstGeom prst="rect">
          <a:avLst/>
        </a:prstGeom>
        <a:solidFill>
          <a:srgbClr val="F05234"/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Adecuación por Ampliación</a:t>
          </a:r>
          <a:endParaRPr lang="es-MX" sz="2000" kern="1200" dirty="0"/>
        </a:p>
      </dsp:txBody>
      <dsp:txXfrm>
        <a:off x="2825750" y="636066"/>
        <a:ext cx="2476500" cy="731475"/>
      </dsp:txXfrm>
    </dsp:sp>
    <dsp:sp modelId="{8D39D57E-DDAF-4D24-BF49-42F91E63525A}">
      <dsp:nvSpPr>
        <dsp:cNvPr id="0" name=""/>
        <dsp:cNvSpPr/>
      </dsp:nvSpPr>
      <dsp:spPr>
        <a:xfrm>
          <a:off x="2825750" y="1367541"/>
          <a:ext cx="2476500" cy="2745000"/>
        </a:xfrm>
        <a:prstGeom prst="rect">
          <a:avLst/>
        </a:prstGeom>
        <a:solidFill>
          <a:srgbClr val="FDE4DF">
            <a:alpha val="89804"/>
          </a:srgb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MX" sz="1800" kern="1200" dirty="0">
              <a:latin typeface="Arial"/>
              <a:cs typeface="Arial"/>
            </a:rPr>
            <a:t>Dirección General de Planeación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MX" sz="1800" kern="1200" dirty="0">
              <a:latin typeface="Arial"/>
              <a:cs typeface="Arial"/>
            </a:rPr>
            <a:t>Ampliación de recurso no autorizado</a:t>
          </a:r>
          <a:endParaRPr lang="es-MX" sz="1800" kern="1200" dirty="0"/>
        </a:p>
      </dsp:txBody>
      <dsp:txXfrm>
        <a:off x="2825750" y="1367541"/>
        <a:ext cx="2476500" cy="2745000"/>
      </dsp:txXfrm>
    </dsp:sp>
    <dsp:sp modelId="{522ED181-F4B7-426D-95D5-B994E05DC4E6}">
      <dsp:nvSpPr>
        <dsp:cNvPr id="0" name=""/>
        <dsp:cNvSpPr/>
      </dsp:nvSpPr>
      <dsp:spPr>
        <a:xfrm>
          <a:off x="5648960" y="636066"/>
          <a:ext cx="2476500" cy="731475"/>
        </a:xfrm>
        <a:prstGeom prst="rect">
          <a:avLst/>
        </a:prstGeom>
        <a:solidFill>
          <a:srgbClr val="F58427"/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Adecuación por Corrección</a:t>
          </a:r>
          <a:endParaRPr lang="es-MX" sz="2000" kern="1200" dirty="0"/>
        </a:p>
      </dsp:txBody>
      <dsp:txXfrm>
        <a:off x="5648960" y="636066"/>
        <a:ext cx="2476500" cy="731475"/>
      </dsp:txXfrm>
    </dsp:sp>
    <dsp:sp modelId="{331CE117-F8CB-43BC-A77E-7A412220E462}">
      <dsp:nvSpPr>
        <dsp:cNvPr id="0" name=""/>
        <dsp:cNvSpPr/>
      </dsp:nvSpPr>
      <dsp:spPr>
        <a:xfrm>
          <a:off x="5648960" y="1367541"/>
          <a:ext cx="2476500" cy="2745000"/>
        </a:xfrm>
        <a:prstGeom prst="rect">
          <a:avLst/>
        </a:prstGeom>
        <a:solidFill>
          <a:srgbClr val="FCD8BA">
            <a:alpha val="89804"/>
          </a:srgb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MX" sz="1800" kern="1200" dirty="0">
              <a:latin typeface="Arial"/>
              <a:cs typeface="Arial"/>
            </a:rPr>
            <a:t>Dirección de Control Presupuestal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MX" sz="1800" kern="1200" dirty="0">
              <a:latin typeface="Arial"/>
              <a:cs typeface="Arial"/>
            </a:rPr>
            <a:t>Cambio de partida por equivocación en la formulación del proyecto o cambio de mes, no afecta la finalidad del recurso</a:t>
          </a:r>
          <a:endParaRPr lang="es-MX" sz="1800" kern="1200" dirty="0"/>
        </a:p>
      </dsp:txBody>
      <dsp:txXfrm>
        <a:off x="5648960" y="1367541"/>
        <a:ext cx="2476500" cy="27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919F-8B52-4E29-9431-067E1442D222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182CB-0F78-4D65-AB09-63E2DA4A19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041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E5D57-3FC0-424F-BB06-AE0D1714D0FC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AE985-AA8B-4052-A4AD-2F7505F7C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18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E5D57-3FC0-424F-BB06-AE0D1714D0FC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AE985-AA8B-4052-A4AD-2F7505F7C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13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E5D57-3FC0-424F-BB06-AE0D1714D0FC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AE985-AA8B-4052-A4AD-2F7505F7C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4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E5D57-3FC0-424F-BB06-AE0D1714D0FC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AE985-AA8B-4052-A4AD-2F7505F7C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858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E5D57-3FC0-424F-BB06-AE0D1714D0FC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AE985-AA8B-4052-A4AD-2F7505F7C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293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E5D57-3FC0-424F-BB06-AE0D1714D0FC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AE985-AA8B-4052-A4AD-2F7505F7C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409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E5D57-3FC0-424F-BB06-AE0D1714D0FC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AE985-AA8B-4052-A4AD-2F7505F7C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169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E5D57-3FC0-424F-BB06-AE0D1714D0FC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AE985-AA8B-4052-A4AD-2F7505F7C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221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E5D57-3FC0-424F-BB06-AE0D1714D0FC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AE985-AA8B-4052-A4AD-2F7505F7C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03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E5D57-3FC0-424F-BB06-AE0D1714D0FC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AE985-AA8B-4052-A4AD-2F7505F7C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5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7E5D57-3FC0-424F-BB06-AE0D1714D0FC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AE985-AA8B-4052-A4AD-2F7505F7C1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386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4A8AF0C-7408-45D1-80A3-34E39F8DD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-1" b="51222"/>
          <a:stretch/>
        </p:blipFill>
        <p:spPr>
          <a:xfrm>
            <a:off x="0" y="4423410"/>
            <a:ext cx="12192000" cy="24345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F610D3-0F93-410C-9AC6-09418B7A0AF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9" y="6330302"/>
            <a:ext cx="683944" cy="3159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5CC758-C6D1-4E91-8984-80A89B74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3" r="77018" b="63496"/>
          <a:stretch/>
        </p:blipFill>
        <p:spPr>
          <a:xfrm rot="10800000">
            <a:off x="10055787" y="0"/>
            <a:ext cx="3118980" cy="12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9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233B6DD-ABCA-46CB-B8BE-70AFBC01E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03" b="18192"/>
          <a:stretch/>
        </p:blipFill>
        <p:spPr>
          <a:xfrm>
            <a:off x="-11430" y="1619412"/>
            <a:ext cx="12203430" cy="523858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5A81DAC-A537-49E7-BE65-1F082108F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24" y="939420"/>
            <a:ext cx="2601605" cy="120186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08D3371-0254-42ED-BD56-4D8D5AE138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13" y="686444"/>
            <a:ext cx="2891072" cy="1430532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26BB5B67-AA35-4352-A250-087963E5C89B}"/>
              </a:ext>
            </a:extLst>
          </p:cNvPr>
          <p:cNvSpPr/>
          <p:nvPr/>
        </p:nvSpPr>
        <p:spPr>
          <a:xfrm>
            <a:off x="9528630" y="0"/>
            <a:ext cx="2663370" cy="1653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FCBA008A-A7E1-4C5D-9F1A-A93D5D6FDCA5}"/>
              </a:ext>
            </a:extLst>
          </p:cNvPr>
          <p:cNvCxnSpPr/>
          <p:nvPr/>
        </p:nvCxnSpPr>
        <p:spPr>
          <a:xfrm>
            <a:off x="6150818" y="686444"/>
            <a:ext cx="0" cy="13123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36031C29-9781-4655-9E15-3A7E7FE66959}"/>
              </a:ext>
            </a:extLst>
          </p:cNvPr>
          <p:cNvSpPr txBox="1"/>
          <p:nvPr/>
        </p:nvSpPr>
        <p:spPr>
          <a:xfrm>
            <a:off x="3428631" y="5086022"/>
            <a:ext cx="5866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Patronato Universitario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Coordinación de Administración y Finanzas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Dirección General de Planeación</a:t>
            </a: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6A600015-525A-47F6-A514-F7A8D3BFC048}"/>
              </a:ext>
            </a:extLst>
          </p:cNvPr>
          <p:cNvSpPr txBox="1"/>
          <p:nvPr/>
        </p:nvSpPr>
        <p:spPr>
          <a:xfrm>
            <a:off x="2622426" y="2562946"/>
            <a:ext cx="70567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Presupuesto Anual Universitario</a:t>
            </a:r>
          </a:p>
          <a:p>
            <a:pPr algn="ctr"/>
            <a:r>
              <a:rPr lang="es-MX" sz="280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Programa Anual Operativo</a:t>
            </a:r>
          </a:p>
          <a:p>
            <a:pPr algn="ctr"/>
            <a:r>
              <a:rPr lang="es-MX" sz="44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2025</a:t>
            </a:r>
            <a:endParaRPr lang="es-MX" sz="2400" b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B074B-C619-4024-8464-899794E93842}"/>
              </a:ext>
            </a:extLst>
          </p:cNvPr>
          <p:cNvSpPr txBox="1"/>
          <p:nvPr/>
        </p:nvSpPr>
        <p:spPr>
          <a:xfrm>
            <a:off x="9593854" y="6055518"/>
            <a:ext cx="1720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Agosto</a:t>
            </a:r>
            <a:r>
              <a:rPr lang="es-MX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2024</a:t>
            </a:r>
          </a:p>
        </p:txBody>
      </p:sp>
      <p:pic>
        <p:nvPicPr>
          <p:cNvPr id="12" name="pasted-image.pdf">
            <a:extLst>
              <a:ext uri="{FF2B5EF4-FFF2-40B4-BE49-F238E27FC236}">
                <a16:creationId xmlns:a16="http://schemas.microsoft.com/office/drawing/2014/main" id="{427247D3-A404-4BEC-901A-A0C781F4C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09952">
            <a:off x="144111" y="2001393"/>
            <a:ext cx="5775117" cy="96302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244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7E9CEA8-B3A1-44AC-94EA-F71817097F0C}"/>
              </a:ext>
            </a:extLst>
          </p:cNvPr>
          <p:cNvSpPr/>
          <p:nvPr/>
        </p:nvSpPr>
        <p:spPr>
          <a:xfrm>
            <a:off x="833719" y="757517"/>
            <a:ext cx="5450541" cy="1299883"/>
          </a:xfrm>
          <a:prstGeom prst="roundRect">
            <a:avLst/>
          </a:prstGeom>
          <a:solidFill>
            <a:srgbClr val="511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Raleway" pitchFamily="2" charset="0"/>
              </a:rPr>
              <a:t>R</a:t>
            </a:r>
            <a:r>
              <a:rPr lang="es-ES" sz="1800" dirty="0">
                <a:latin typeface="Raleway" pitchFamily="2" charset="0"/>
              </a:rPr>
              <a:t>educir al mínimo indispensable la adquisición de materiales y suministros considerados exclusivamente en proyectos abiertos.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E2AFD74-7F43-4768-AD6D-6AA83A90A4FA}"/>
              </a:ext>
            </a:extLst>
          </p:cNvPr>
          <p:cNvSpPr/>
          <p:nvPr/>
        </p:nvSpPr>
        <p:spPr>
          <a:xfrm>
            <a:off x="2832848" y="2568388"/>
            <a:ext cx="6048000" cy="1039906"/>
          </a:xfrm>
          <a:prstGeom prst="roundRect">
            <a:avLst/>
          </a:prstGeom>
          <a:solidFill>
            <a:srgbClr val="9D9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latin typeface="Raleway" pitchFamily="2" charset="0"/>
              </a:rPr>
              <a:t>Verificar si el requerimiento es una adquisición o un servicio y elegir el objeto del gasto correctamente.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BED37CB-772E-48F7-87D2-FE7E1A7F4A6B}"/>
              </a:ext>
            </a:extLst>
          </p:cNvPr>
          <p:cNvSpPr/>
          <p:nvPr/>
        </p:nvSpPr>
        <p:spPr>
          <a:xfrm>
            <a:off x="5610494" y="4119282"/>
            <a:ext cx="5688000" cy="1246094"/>
          </a:xfrm>
          <a:prstGeom prst="roundRect">
            <a:avLst/>
          </a:prstGeom>
          <a:solidFill>
            <a:srgbClr val="F58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latin typeface="Raleway" pitchFamily="2" charset="0"/>
              </a:rPr>
              <a:t>En el caso de adquisiciones solicitar el recurso de acuerdo al valor de la UMA y con base a ello elegir el objeto del gasto correctamente. </a:t>
            </a:r>
          </a:p>
        </p:txBody>
      </p:sp>
      <p:pic>
        <p:nvPicPr>
          <p:cNvPr id="4100" name="Picture 4" descr="Recurso - Iconos gratis de usuario">
            <a:extLst>
              <a:ext uri="{FF2B5EF4-FFF2-40B4-BE49-F238E27FC236}">
                <a16:creationId xmlns:a16="http://schemas.microsoft.com/office/drawing/2014/main" id="{BEB3BDF7-18F9-42E4-BAF5-7AD5DA75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064" y="512109"/>
            <a:ext cx="1799666" cy="17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Íconos de read en SVG, PNG, AI para descargar">
            <a:extLst>
              <a:ext uri="{FF2B5EF4-FFF2-40B4-BE49-F238E27FC236}">
                <a16:creationId xmlns:a16="http://schemas.microsoft.com/office/drawing/2014/main" id="{D7761717-8E2F-4C93-8CE7-28E5F6EE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95" y="3338648"/>
            <a:ext cx="2923906" cy="29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3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27E1897-942C-4A04-9B07-0DF30D2515F1}"/>
              </a:ext>
            </a:extLst>
          </p:cNvPr>
          <p:cNvSpPr/>
          <p:nvPr/>
        </p:nvSpPr>
        <p:spPr>
          <a:xfrm>
            <a:off x="717176" y="945776"/>
            <a:ext cx="6336000" cy="932329"/>
          </a:xfrm>
          <a:prstGeom prst="roundRect">
            <a:avLst/>
          </a:prstGeom>
          <a:solidFill>
            <a:srgbClr val="9D9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latin typeface="Raleway" pitchFamily="2" charset="0"/>
              </a:rPr>
              <a:t>De tratarse de honorarios, considerar el desglose de las partidas correspondientes (IVA e ISR).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D4F3902-0261-4D6B-9324-B4DF598BAD6E}"/>
              </a:ext>
            </a:extLst>
          </p:cNvPr>
          <p:cNvSpPr/>
          <p:nvPr/>
        </p:nvSpPr>
        <p:spPr>
          <a:xfrm>
            <a:off x="2533200" y="2393578"/>
            <a:ext cx="6516000" cy="1107142"/>
          </a:xfrm>
          <a:prstGeom prst="roundRect">
            <a:avLst/>
          </a:prstGeom>
          <a:solidFill>
            <a:srgbClr val="F0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Raleway" pitchFamily="2" charset="0"/>
              </a:rPr>
              <a:t>Tomar en cuenta </a:t>
            </a:r>
            <a:r>
              <a:rPr lang="es-ES" sz="1800" dirty="0">
                <a:latin typeface="Raleway" pitchFamily="2" charset="0"/>
              </a:rPr>
              <a:t> que la partida presupuestal de viáticos en el país corresponde únicamente para alimentos y hospedaje.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1012670-4DE4-4721-9F4F-463F74B6A6A0}"/>
              </a:ext>
            </a:extLst>
          </p:cNvPr>
          <p:cNvSpPr/>
          <p:nvPr/>
        </p:nvSpPr>
        <p:spPr>
          <a:xfrm>
            <a:off x="5065059" y="4016193"/>
            <a:ext cx="6300000" cy="932329"/>
          </a:xfrm>
          <a:prstGeom prst="roundRect">
            <a:avLst/>
          </a:prstGeom>
          <a:solidFill>
            <a:srgbClr val="F58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latin typeface="Raleway" pitchFamily="2" charset="0"/>
              </a:rPr>
              <a:t>La partida presupuestal de congresos y convenciones incluye solo el pago de la inscripción al congreso</a:t>
            </a:r>
          </a:p>
        </p:txBody>
      </p:sp>
      <p:pic>
        <p:nvPicPr>
          <p:cNvPr id="3074" name="Picture 2" descr="Honorarios - Iconos gratis de educación">
            <a:extLst>
              <a:ext uri="{FF2B5EF4-FFF2-40B4-BE49-F238E27FC236}">
                <a16:creationId xmlns:a16="http://schemas.microsoft.com/office/drawing/2014/main" id="{E154AF58-0360-4C0C-A3CA-10B535FD5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1" y="4014972"/>
            <a:ext cx="1980175" cy="19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nual de Viáticos">
            <a:extLst>
              <a:ext uri="{FF2B5EF4-FFF2-40B4-BE49-F238E27FC236}">
                <a16:creationId xmlns:a16="http://schemas.microsoft.com/office/drawing/2014/main" id="{DDA32857-04DB-4660-BF15-5B54C8BA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826" y="1344706"/>
            <a:ext cx="2261794" cy="188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3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>
            <a:extLst>
              <a:ext uri="{FF2B5EF4-FFF2-40B4-BE49-F238E27FC236}">
                <a16:creationId xmlns:a16="http://schemas.microsoft.com/office/drawing/2014/main" id="{516C65BB-FD93-45AA-B541-CFECAE6E1C2A}"/>
              </a:ext>
            </a:extLst>
          </p:cNvPr>
          <p:cNvGrpSpPr/>
          <p:nvPr/>
        </p:nvGrpSpPr>
        <p:grpSpPr>
          <a:xfrm>
            <a:off x="3734750" y="2042706"/>
            <a:ext cx="2137135" cy="3882965"/>
            <a:chOff x="0" y="0"/>
            <a:chExt cx="992754" cy="2102322"/>
          </a:xfrm>
          <a:solidFill>
            <a:srgbClr val="F05234"/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40DF97F-F1CE-4DB9-86A1-53C88543A761}"/>
                </a:ext>
              </a:extLst>
            </p:cNvPr>
            <p:cNvSpPr/>
            <p:nvPr/>
          </p:nvSpPr>
          <p:spPr>
            <a:xfrm>
              <a:off x="0" y="0"/>
              <a:ext cx="992754" cy="2102322"/>
            </a:xfrm>
            <a:custGeom>
              <a:avLst/>
              <a:gdLst/>
              <a:ahLst/>
              <a:cxnLst/>
              <a:rect l="l" t="t" r="r" b="b"/>
              <a:pathLst>
                <a:path w="992754" h="2102322">
                  <a:moveTo>
                    <a:pt x="0" y="0"/>
                  </a:moveTo>
                  <a:lnTo>
                    <a:pt x="992754" y="0"/>
                  </a:lnTo>
                  <a:lnTo>
                    <a:pt x="992754" y="2102322"/>
                  </a:lnTo>
                  <a:lnTo>
                    <a:pt x="0" y="210232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276A7FF8-64D3-4D67-947A-318570B57052}"/>
                </a:ext>
              </a:extLst>
            </p:cNvPr>
            <p:cNvSpPr txBox="1"/>
            <p:nvPr/>
          </p:nvSpPr>
          <p:spPr>
            <a:xfrm>
              <a:off x="0" y="-28575"/>
              <a:ext cx="992754" cy="213089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Freeform 12">
            <a:extLst>
              <a:ext uri="{FF2B5EF4-FFF2-40B4-BE49-F238E27FC236}">
                <a16:creationId xmlns:a16="http://schemas.microsoft.com/office/drawing/2014/main" id="{FC75C15B-CE82-4E55-8B39-E0F045832DA9}"/>
              </a:ext>
            </a:extLst>
          </p:cNvPr>
          <p:cNvSpPr/>
          <p:nvPr/>
        </p:nvSpPr>
        <p:spPr>
          <a:xfrm>
            <a:off x="3878599" y="1038386"/>
            <a:ext cx="1849437" cy="184943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79384596-C524-4897-920F-165A322D6FCD}"/>
              </a:ext>
            </a:extLst>
          </p:cNvPr>
          <p:cNvGrpSpPr/>
          <p:nvPr/>
        </p:nvGrpSpPr>
        <p:grpSpPr>
          <a:xfrm>
            <a:off x="6020687" y="2042706"/>
            <a:ext cx="2019199" cy="3882965"/>
            <a:chOff x="0" y="0"/>
            <a:chExt cx="937969" cy="2102322"/>
          </a:xfrm>
          <a:solidFill>
            <a:srgbClr val="F58427"/>
          </a:solidFill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F07C1538-076A-4771-A058-BC70757514C4}"/>
                </a:ext>
              </a:extLst>
            </p:cNvPr>
            <p:cNvSpPr/>
            <p:nvPr/>
          </p:nvSpPr>
          <p:spPr>
            <a:xfrm>
              <a:off x="0" y="0"/>
              <a:ext cx="937969" cy="2102322"/>
            </a:xfrm>
            <a:custGeom>
              <a:avLst/>
              <a:gdLst/>
              <a:ahLst/>
              <a:cxnLst/>
              <a:rect l="l" t="t" r="r" b="b"/>
              <a:pathLst>
                <a:path w="937969" h="2102322">
                  <a:moveTo>
                    <a:pt x="0" y="0"/>
                  </a:moveTo>
                  <a:lnTo>
                    <a:pt x="937969" y="0"/>
                  </a:lnTo>
                  <a:lnTo>
                    <a:pt x="937969" y="2102322"/>
                  </a:lnTo>
                  <a:lnTo>
                    <a:pt x="0" y="210232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F4B2BD74-3842-4B4B-9080-BA499E9CD84A}"/>
                </a:ext>
              </a:extLst>
            </p:cNvPr>
            <p:cNvSpPr txBox="1"/>
            <p:nvPr/>
          </p:nvSpPr>
          <p:spPr>
            <a:xfrm>
              <a:off x="0" y="-38100"/>
              <a:ext cx="937969" cy="214042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just">
                <a:lnSpc>
                  <a:spcPts val="192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7">
            <a:extLst>
              <a:ext uri="{FF2B5EF4-FFF2-40B4-BE49-F238E27FC236}">
                <a16:creationId xmlns:a16="http://schemas.microsoft.com/office/drawing/2014/main" id="{3AAA6011-33BA-4BDE-9BB1-EAE962B27449}"/>
              </a:ext>
            </a:extLst>
          </p:cNvPr>
          <p:cNvGrpSpPr/>
          <p:nvPr/>
        </p:nvGrpSpPr>
        <p:grpSpPr>
          <a:xfrm>
            <a:off x="8335747" y="1980224"/>
            <a:ext cx="2173528" cy="3945447"/>
            <a:chOff x="0" y="0"/>
            <a:chExt cx="1009659" cy="2139299"/>
          </a:xfrm>
          <a:solidFill>
            <a:srgbClr val="9D9DA6"/>
          </a:solidFill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5C2EBEB-5972-490C-8A7F-E20BE698AD72}"/>
                </a:ext>
              </a:extLst>
            </p:cNvPr>
            <p:cNvSpPr/>
            <p:nvPr/>
          </p:nvSpPr>
          <p:spPr>
            <a:xfrm>
              <a:off x="0" y="0"/>
              <a:ext cx="1009659" cy="2139299"/>
            </a:xfrm>
            <a:custGeom>
              <a:avLst/>
              <a:gdLst/>
              <a:ahLst/>
              <a:cxnLst/>
              <a:rect l="l" t="t" r="r" b="b"/>
              <a:pathLst>
                <a:path w="1009659" h="2139299">
                  <a:moveTo>
                    <a:pt x="0" y="0"/>
                  </a:moveTo>
                  <a:lnTo>
                    <a:pt x="1009659" y="0"/>
                  </a:lnTo>
                  <a:lnTo>
                    <a:pt x="1009659" y="2139299"/>
                  </a:lnTo>
                  <a:lnTo>
                    <a:pt x="0" y="213929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3FAFCB64-2C87-4373-AB77-A0F8DA6274C1}"/>
                </a:ext>
              </a:extLst>
            </p:cNvPr>
            <p:cNvSpPr txBox="1"/>
            <p:nvPr/>
          </p:nvSpPr>
          <p:spPr>
            <a:xfrm>
              <a:off x="0" y="-38100"/>
              <a:ext cx="1009659" cy="217739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just">
                <a:lnSpc>
                  <a:spcPts val="192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21">
            <a:extLst>
              <a:ext uri="{FF2B5EF4-FFF2-40B4-BE49-F238E27FC236}">
                <a16:creationId xmlns:a16="http://schemas.microsoft.com/office/drawing/2014/main" id="{D4540B4B-A580-4FCC-B8E6-ABB42F7CA409}"/>
              </a:ext>
            </a:extLst>
          </p:cNvPr>
          <p:cNvSpPr/>
          <p:nvPr/>
        </p:nvSpPr>
        <p:spPr>
          <a:xfrm>
            <a:off x="6095088" y="1028337"/>
            <a:ext cx="1849437" cy="184943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47159FCA-DB6E-4D54-8416-533FB7D92F66}"/>
              </a:ext>
            </a:extLst>
          </p:cNvPr>
          <p:cNvSpPr/>
          <p:nvPr/>
        </p:nvSpPr>
        <p:spPr>
          <a:xfrm>
            <a:off x="8497792" y="1038386"/>
            <a:ext cx="1849437" cy="184943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s-MX"/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D483699B-A200-4E76-B838-08AF191456C7}"/>
              </a:ext>
            </a:extLst>
          </p:cNvPr>
          <p:cNvSpPr/>
          <p:nvPr/>
        </p:nvSpPr>
        <p:spPr>
          <a:xfrm>
            <a:off x="8874777" y="1469956"/>
            <a:ext cx="1095468" cy="986297"/>
          </a:xfrm>
          <a:custGeom>
            <a:avLst/>
            <a:gdLst/>
            <a:ahLst/>
            <a:cxnLst/>
            <a:rect l="l" t="t" r="r" b="b"/>
            <a:pathLst>
              <a:path w="1095468" h="986297">
                <a:moveTo>
                  <a:pt x="0" y="0"/>
                </a:moveTo>
                <a:lnTo>
                  <a:pt x="1095467" y="0"/>
                </a:lnTo>
                <a:lnTo>
                  <a:pt x="1095467" y="986297"/>
                </a:lnTo>
                <a:lnTo>
                  <a:pt x="0" y="9862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571BB11E-D4B4-4552-A5E2-7965F593BEE7}"/>
              </a:ext>
            </a:extLst>
          </p:cNvPr>
          <p:cNvSpPr/>
          <p:nvPr/>
        </p:nvSpPr>
        <p:spPr>
          <a:xfrm>
            <a:off x="4139586" y="1463672"/>
            <a:ext cx="1317557" cy="1044144"/>
          </a:xfrm>
          <a:custGeom>
            <a:avLst/>
            <a:gdLst/>
            <a:ahLst/>
            <a:cxnLst/>
            <a:rect l="l" t="t" r="r" b="b"/>
            <a:pathLst>
              <a:path w="1317557" h="1044144">
                <a:moveTo>
                  <a:pt x="0" y="0"/>
                </a:moveTo>
                <a:lnTo>
                  <a:pt x="1317557" y="0"/>
                </a:lnTo>
                <a:lnTo>
                  <a:pt x="1317557" y="1044143"/>
                </a:lnTo>
                <a:lnTo>
                  <a:pt x="0" y="10441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438" r="-543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2BA3406C-1767-46CD-AD58-95FFF4FADF16}"/>
              </a:ext>
            </a:extLst>
          </p:cNvPr>
          <p:cNvSpPr/>
          <p:nvPr/>
        </p:nvSpPr>
        <p:spPr>
          <a:xfrm>
            <a:off x="6519585" y="1498002"/>
            <a:ext cx="1027328" cy="1095967"/>
          </a:xfrm>
          <a:custGeom>
            <a:avLst/>
            <a:gdLst/>
            <a:ahLst/>
            <a:cxnLst/>
            <a:rect l="l" t="t" r="r" b="b"/>
            <a:pathLst>
              <a:path w="1027328" h="1095967">
                <a:moveTo>
                  <a:pt x="0" y="0"/>
                </a:moveTo>
                <a:lnTo>
                  <a:pt x="1027328" y="0"/>
                </a:lnTo>
                <a:lnTo>
                  <a:pt x="1027328" y="1095967"/>
                </a:lnTo>
                <a:lnTo>
                  <a:pt x="0" y="10959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318" b="-2318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9" name="TextBox 33">
            <a:extLst>
              <a:ext uri="{FF2B5EF4-FFF2-40B4-BE49-F238E27FC236}">
                <a16:creationId xmlns:a16="http://schemas.microsoft.com/office/drawing/2014/main" id="{0DE16916-D90F-4903-8448-D4D784866175}"/>
              </a:ext>
            </a:extLst>
          </p:cNvPr>
          <p:cNvSpPr txBox="1"/>
          <p:nvPr/>
        </p:nvSpPr>
        <p:spPr>
          <a:xfrm>
            <a:off x="6122555" y="3036587"/>
            <a:ext cx="1834515" cy="144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23"/>
              </a:lnSpc>
              <a:spcBef>
                <a:spcPct val="0"/>
              </a:spcBef>
            </a:pP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Realizar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una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descripción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detallada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del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servicio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que se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solicita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,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especificando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lo que se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requiere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revisar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.</a:t>
            </a:r>
          </a:p>
        </p:txBody>
      </p:sp>
      <p:sp>
        <p:nvSpPr>
          <p:cNvPr id="30" name="TextBox 34">
            <a:extLst>
              <a:ext uri="{FF2B5EF4-FFF2-40B4-BE49-F238E27FC236}">
                <a16:creationId xmlns:a16="http://schemas.microsoft.com/office/drawing/2014/main" id="{A18CB993-A5C7-4613-A7FD-06342C97EFB7}"/>
              </a:ext>
            </a:extLst>
          </p:cNvPr>
          <p:cNvSpPr txBox="1"/>
          <p:nvPr/>
        </p:nvSpPr>
        <p:spPr>
          <a:xfrm>
            <a:off x="3891144" y="2982700"/>
            <a:ext cx="1849437" cy="2903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23"/>
              </a:lnSpc>
              <a:spcBef>
                <a:spcPct val="0"/>
              </a:spcBef>
            </a:pP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Realizar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una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descripción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detallada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del bien que se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solicita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,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considerando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características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específicas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de lo que se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requiere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comprar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con la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finalidad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de que los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proveedores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puedan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ofertar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y se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adquiera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lo que se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requiere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.</a:t>
            </a:r>
          </a:p>
        </p:txBody>
      </p:sp>
      <p:sp>
        <p:nvSpPr>
          <p:cNvPr id="31" name="TextBox 35">
            <a:extLst>
              <a:ext uri="{FF2B5EF4-FFF2-40B4-BE49-F238E27FC236}">
                <a16:creationId xmlns:a16="http://schemas.microsoft.com/office/drawing/2014/main" id="{F8671452-4603-4664-BB27-0648C5151648}"/>
              </a:ext>
            </a:extLst>
          </p:cNvPr>
          <p:cNvSpPr txBox="1"/>
          <p:nvPr/>
        </p:nvSpPr>
        <p:spPr>
          <a:xfrm>
            <a:off x="8517798" y="3036587"/>
            <a:ext cx="1841976" cy="1928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23"/>
              </a:lnSpc>
              <a:spcBef>
                <a:spcPct val="0"/>
              </a:spcBef>
            </a:pP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Respecto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de los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servicios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de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impermeabilización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deberán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ser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solicitados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en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el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capítulo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6000 a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través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de la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Dirección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de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Proyectos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y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Obras</a:t>
            </a:r>
            <a:endParaRPr lang="en-US" sz="1373" u="none" strike="noStrike" dirty="0">
              <a:solidFill>
                <a:schemeClr val="bg1"/>
              </a:solidFill>
              <a:latin typeface="Raleway"/>
              <a:ea typeface="Nunito"/>
              <a:cs typeface="Nunito"/>
              <a:sym typeface="Nunito"/>
            </a:endParaRPr>
          </a:p>
          <a:p>
            <a:pPr marL="0" lvl="0" indent="0" algn="just">
              <a:lnSpc>
                <a:spcPts val="1923"/>
              </a:lnSpc>
              <a:spcBef>
                <a:spcPct val="0"/>
              </a:spcBef>
            </a:pPr>
            <a:endParaRPr lang="en-US" sz="1373" u="none" strike="noStrike" dirty="0">
              <a:solidFill>
                <a:schemeClr val="bg1"/>
              </a:solidFill>
              <a:latin typeface="Raleway"/>
              <a:ea typeface="Nunito"/>
              <a:cs typeface="Nunito"/>
              <a:sym typeface="Nunito"/>
            </a:endParaRPr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3438562D-6431-433E-AD9F-8B41379C7609}"/>
              </a:ext>
            </a:extLst>
          </p:cNvPr>
          <p:cNvGrpSpPr/>
          <p:nvPr/>
        </p:nvGrpSpPr>
        <p:grpSpPr>
          <a:xfrm>
            <a:off x="1424817" y="2042706"/>
            <a:ext cx="2188319" cy="3882965"/>
            <a:chOff x="0" y="0"/>
            <a:chExt cx="1016530" cy="2102322"/>
          </a:xfrm>
          <a:solidFill>
            <a:srgbClr val="BF272B"/>
          </a:solidFill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2D2C47D1-5EC8-4213-A8A8-450CF0A160A1}"/>
                </a:ext>
              </a:extLst>
            </p:cNvPr>
            <p:cNvSpPr/>
            <p:nvPr/>
          </p:nvSpPr>
          <p:spPr>
            <a:xfrm>
              <a:off x="0" y="0"/>
              <a:ext cx="1016530" cy="2102322"/>
            </a:xfrm>
            <a:custGeom>
              <a:avLst/>
              <a:gdLst/>
              <a:ahLst/>
              <a:cxnLst/>
              <a:rect l="l" t="t" r="r" b="b"/>
              <a:pathLst>
                <a:path w="1016530" h="2102322">
                  <a:moveTo>
                    <a:pt x="0" y="0"/>
                  </a:moveTo>
                  <a:lnTo>
                    <a:pt x="1016530" y="0"/>
                  </a:lnTo>
                  <a:lnTo>
                    <a:pt x="1016530" y="2102322"/>
                  </a:lnTo>
                  <a:lnTo>
                    <a:pt x="0" y="210232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7BD5CEE2-D895-431E-9B08-A81201093BEC}"/>
                </a:ext>
              </a:extLst>
            </p:cNvPr>
            <p:cNvSpPr txBox="1"/>
            <p:nvPr/>
          </p:nvSpPr>
          <p:spPr>
            <a:xfrm>
              <a:off x="0" y="-28575"/>
              <a:ext cx="1016530" cy="213089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5" name="TextBox 32">
            <a:extLst>
              <a:ext uri="{FF2B5EF4-FFF2-40B4-BE49-F238E27FC236}">
                <a16:creationId xmlns:a16="http://schemas.microsoft.com/office/drawing/2014/main" id="{C32500CD-A1EC-4AEF-BD7C-9AE805E2AEE8}"/>
              </a:ext>
            </a:extLst>
          </p:cNvPr>
          <p:cNvSpPr txBox="1"/>
          <p:nvPr/>
        </p:nvSpPr>
        <p:spPr>
          <a:xfrm>
            <a:off x="1520229" y="2260144"/>
            <a:ext cx="2020134" cy="314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23"/>
              </a:lnSpc>
              <a:spcBef>
                <a:spcPct val="0"/>
              </a:spcBef>
            </a:pPr>
            <a:endParaRPr dirty="0">
              <a:solidFill>
                <a:schemeClr val="bg1"/>
              </a:solidFill>
              <a:latin typeface="Raleway"/>
            </a:endParaRPr>
          </a:p>
          <a:p>
            <a:pPr marL="0" lvl="0" indent="0" algn="just">
              <a:lnSpc>
                <a:spcPts val="1923"/>
              </a:lnSpc>
              <a:spcBef>
                <a:spcPct val="0"/>
              </a:spcBef>
            </a:pPr>
            <a:endParaRPr dirty="0">
              <a:solidFill>
                <a:schemeClr val="bg1"/>
              </a:solidFill>
              <a:latin typeface="Raleway"/>
            </a:endParaRPr>
          </a:p>
          <a:p>
            <a:pPr marL="0" lvl="0" indent="0" algn="just">
              <a:lnSpc>
                <a:spcPts val="1923"/>
              </a:lnSpc>
              <a:spcBef>
                <a:spcPct val="0"/>
              </a:spcBef>
            </a:pPr>
            <a:endParaRPr dirty="0">
              <a:solidFill>
                <a:schemeClr val="bg1"/>
              </a:solidFill>
              <a:latin typeface="Raleway"/>
            </a:endParaRPr>
          </a:p>
          <a:p>
            <a:pPr marL="0" lvl="0" indent="0" algn="just">
              <a:lnSpc>
                <a:spcPts val="1923"/>
              </a:lnSpc>
              <a:spcBef>
                <a:spcPct val="0"/>
              </a:spcBef>
            </a:pP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Identificar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en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que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proyecto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corresponde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el</a:t>
            </a:r>
            <a:r>
              <a:rPr lang="en-US" sz="1373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bien o </a:t>
            </a:r>
            <a:r>
              <a:rPr lang="en-US" sz="1373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servicio</a:t>
            </a:r>
            <a:r>
              <a:rPr lang="en-US" sz="1373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que se </a:t>
            </a:r>
            <a:r>
              <a:rPr lang="en-US" sz="1373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solicita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,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debido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a que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si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el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responsable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del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proyecto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institucional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determina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que no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pertenece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al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proyecto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,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descartará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las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peticiones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y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quedará</a:t>
            </a:r>
            <a:r>
              <a:rPr lang="en-US" sz="1373" u="none" strike="noStrike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 sin </a:t>
            </a:r>
            <a:r>
              <a:rPr lang="en-US" sz="1373" u="none" strike="noStrike" dirty="0" err="1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atención</a:t>
            </a:r>
            <a:r>
              <a:rPr lang="en-US" sz="1373" dirty="0">
                <a:solidFill>
                  <a:schemeClr val="bg1"/>
                </a:solidFill>
                <a:latin typeface="Raleway"/>
                <a:ea typeface="Nunito"/>
                <a:cs typeface="Nunito"/>
                <a:sym typeface="Nunito"/>
              </a:rPr>
              <a:t>.</a:t>
            </a:r>
            <a:endParaRPr lang="en-US" sz="1373" u="none" strike="noStrike" dirty="0">
              <a:solidFill>
                <a:schemeClr val="bg1"/>
              </a:solidFill>
              <a:latin typeface="Raleway"/>
              <a:ea typeface="Nunito"/>
              <a:cs typeface="Nunito"/>
              <a:sym typeface="Nunito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25F3197C-F776-40AD-83A2-6D963FDAC989}"/>
              </a:ext>
            </a:extLst>
          </p:cNvPr>
          <p:cNvSpPr/>
          <p:nvPr/>
        </p:nvSpPr>
        <p:spPr>
          <a:xfrm>
            <a:off x="1589981" y="1044099"/>
            <a:ext cx="1849437" cy="184943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MX" dirty="0"/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BA26CADC-C910-4805-BD58-687AED225B56}"/>
              </a:ext>
            </a:extLst>
          </p:cNvPr>
          <p:cNvSpPr/>
          <p:nvPr/>
        </p:nvSpPr>
        <p:spPr>
          <a:xfrm>
            <a:off x="2016950" y="1453469"/>
            <a:ext cx="954027" cy="1125696"/>
          </a:xfrm>
          <a:custGeom>
            <a:avLst/>
            <a:gdLst/>
            <a:ahLst/>
            <a:cxnLst/>
            <a:rect l="l" t="t" r="r" b="b"/>
            <a:pathLst>
              <a:path w="954027" h="1125696">
                <a:moveTo>
                  <a:pt x="0" y="0"/>
                </a:moveTo>
                <a:lnTo>
                  <a:pt x="954028" y="0"/>
                </a:lnTo>
                <a:lnTo>
                  <a:pt x="954028" y="1125696"/>
                </a:lnTo>
                <a:lnTo>
                  <a:pt x="0" y="11256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8" name="2 CuadroTexto">
            <a:extLst>
              <a:ext uri="{FF2B5EF4-FFF2-40B4-BE49-F238E27FC236}">
                <a16:creationId xmlns:a16="http://schemas.microsoft.com/office/drawing/2014/main" id="{0F88AB1A-9BBB-4A3E-A159-3E0C0B0E46F0}"/>
              </a:ext>
            </a:extLst>
          </p:cNvPr>
          <p:cNvSpPr txBox="1"/>
          <p:nvPr/>
        </p:nvSpPr>
        <p:spPr>
          <a:xfrm>
            <a:off x="523709" y="201302"/>
            <a:ext cx="503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dirty="0">
                <a:solidFill>
                  <a:schemeClr val="accent2">
                    <a:lumMod val="50000"/>
                  </a:schemeClr>
                </a:solidFill>
                <a:latin typeface="Raleway" pitchFamily="2" charset="0"/>
                <a:sym typeface="Nunito Bold Bold"/>
              </a:rPr>
              <a:t>PRESUPUESTO CENTRALIZADO</a:t>
            </a:r>
            <a:endParaRPr lang="es-MX" sz="2400" b="1" spc="50" dirty="0">
              <a:solidFill>
                <a:schemeClr val="accent2">
                  <a:lumMod val="50000"/>
                </a:schemeClr>
              </a:solidFill>
              <a:latin typeface="Raleway" pitchFamily="2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7742DDA0-7657-4F32-9D96-000BF8EA99E4}"/>
              </a:ext>
            </a:extLst>
          </p:cNvPr>
          <p:cNvGrpSpPr/>
          <p:nvPr/>
        </p:nvGrpSpPr>
        <p:grpSpPr>
          <a:xfrm>
            <a:off x="675773" y="678454"/>
            <a:ext cx="5256000" cy="60650"/>
            <a:chOff x="1039398" y="1123853"/>
            <a:chExt cx="5218024" cy="68993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AB58CB4B-6005-47FF-A227-6AB98C233574}"/>
                </a:ext>
              </a:extLst>
            </p:cNvPr>
            <p:cNvSpPr/>
            <p:nvPr/>
          </p:nvSpPr>
          <p:spPr>
            <a:xfrm>
              <a:off x="1152566" y="1123853"/>
              <a:ext cx="510485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72EF5F0E-A8E6-4732-BD99-54C0D1736874}"/>
                </a:ext>
              </a:extLst>
            </p:cNvPr>
            <p:cNvSpPr/>
            <p:nvPr/>
          </p:nvSpPr>
          <p:spPr>
            <a:xfrm>
              <a:off x="1039398" y="1147127"/>
              <a:ext cx="5104856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20404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>
            <a:extLst>
              <a:ext uri="{FF2B5EF4-FFF2-40B4-BE49-F238E27FC236}">
                <a16:creationId xmlns:a16="http://schemas.microsoft.com/office/drawing/2014/main" id="{F7215E2F-6F2C-4B61-A4F2-C7FF8541AC70}"/>
              </a:ext>
            </a:extLst>
          </p:cNvPr>
          <p:cNvSpPr txBox="1"/>
          <p:nvPr/>
        </p:nvSpPr>
        <p:spPr bwMode="auto">
          <a:xfrm>
            <a:off x="366059" y="362733"/>
            <a:ext cx="9525000" cy="3877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828434">
              <a:lnSpc>
                <a:spcPct val="80000"/>
              </a:lnSpc>
              <a:defRPr/>
            </a:pPr>
            <a:r>
              <a:rPr lang="es-MX" sz="2400" b="1" spc="50" dirty="0">
                <a:solidFill>
                  <a:schemeClr val="accent2">
                    <a:lumMod val="50000"/>
                  </a:schemeClr>
                </a:solidFill>
                <a:latin typeface="Raleway" pitchFamily="2" charset="0"/>
              </a:rPr>
              <a:t>FORMATOS DE ADECUACIÓN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D57B541-44D3-4D58-9412-A4DDE71BA704}"/>
              </a:ext>
            </a:extLst>
          </p:cNvPr>
          <p:cNvGrpSpPr/>
          <p:nvPr/>
        </p:nvGrpSpPr>
        <p:grpSpPr>
          <a:xfrm>
            <a:off x="366059" y="716549"/>
            <a:ext cx="5218024" cy="68993"/>
            <a:chOff x="1039398" y="1123853"/>
            <a:chExt cx="5218024" cy="68993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1AAEBD4-2563-4D7D-ACDA-53BDEA6C01E2}"/>
                </a:ext>
              </a:extLst>
            </p:cNvPr>
            <p:cNvSpPr/>
            <p:nvPr/>
          </p:nvSpPr>
          <p:spPr>
            <a:xfrm>
              <a:off x="1152566" y="1123853"/>
              <a:ext cx="510485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53EAADF-1E5E-4695-AD58-045A0FAED040}"/>
                </a:ext>
              </a:extLst>
            </p:cNvPr>
            <p:cNvSpPr/>
            <p:nvPr/>
          </p:nvSpPr>
          <p:spPr>
            <a:xfrm>
              <a:off x="1039398" y="1147127"/>
              <a:ext cx="5104856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54EF4773-A999-4DFE-9009-4F8BBFCD0C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170336"/>
              </p:ext>
            </p:extLst>
          </p:nvPr>
        </p:nvGraphicFramePr>
        <p:xfrm>
          <a:off x="1763059" y="1243957"/>
          <a:ext cx="8128000" cy="474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345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526892" y="310413"/>
            <a:ext cx="6532919" cy="528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8"/>
              </a:lnSpc>
            </a:pPr>
            <a:r>
              <a:rPr lang="en-US" sz="3241" dirty="0">
                <a:solidFill>
                  <a:schemeClr val="accent2">
                    <a:lumMod val="50000"/>
                  </a:schemeClr>
                </a:solidFill>
                <a:latin typeface="Raleway Heavy"/>
                <a:ea typeface="Raleway Heavy"/>
                <a:cs typeface="Raleway Heavy"/>
                <a:sym typeface="Raleway Heavy"/>
              </a:rPr>
              <a:t>EJERCER RECURSOS</a:t>
            </a:r>
          </a:p>
        </p:txBody>
      </p:sp>
      <p:sp>
        <p:nvSpPr>
          <p:cNvPr id="11" name="Freeform 11"/>
          <p:cNvSpPr/>
          <p:nvPr/>
        </p:nvSpPr>
        <p:spPr>
          <a:xfrm>
            <a:off x="2255844" y="2569451"/>
            <a:ext cx="681561" cy="576000"/>
          </a:xfrm>
          <a:custGeom>
            <a:avLst/>
            <a:gdLst/>
            <a:ahLst/>
            <a:cxnLst/>
            <a:rect l="l" t="t" r="r" b="b"/>
            <a:pathLst>
              <a:path w="859464" h="667159">
                <a:moveTo>
                  <a:pt x="0" y="0"/>
                </a:moveTo>
                <a:lnTo>
                  <a:pt x="859464" y="0"/>
                </a:lnTo>
                <a:lnTo>
                  <a:pt x="859464" y="667158"/>
                </a:lnTo>
                <a:lnTo>
                  <a:pt x="0" y="667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5254265" y="2596920"/>
            <a:ext cx="648000" cy="576000"/>
          </a:xfrm>
          <a:custGeom>
            <a:avLst/>
            <a:gdLst/>
            <a:ahLst/>
            <a:cxnLst/>
            <a:rect l="l" t="t" r="r" b="b"/>
            <a:pathLst>
              <a:path w="793027" h="772841">
                <a:moveTo>
                  <a:pt x="0" y="0"/>
                </a:moveTo>
                <a:lnTo>
                  <a:pt x="793027" y="0"/>
                </a:lnTo>
                <a:lnTo>
                  <a:pt x="793027" y="772842"/>
                </a:lnTo>
                <a:lnTo>
                  <a:pt x="0" y="772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TextBox 15"/>
          <p:cNvSpPr txBox="1"/>
          <p:nvPr/>
        </p:nvSpPr>
        <p:spPr>
          <a:xfrm>
            <a:off x="1118603" y="1285745"/>
            <a:ext cx="956732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337"/>
              </a:lnSpc>
              <a:defRPr sz="1200">
                <a:solidFill>
                  <a:srgbClr val="000000"/>
                </a:solidFill>
                <a:latin typeface="Raleway" pitchFamily="2" charset="0"/>
                <a:ea typeface="Raleway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000" dirty="0">
                <a:sym typeface="Raleway"/>
              </a:rPr>
              <a:t>Para que sea posible el ejercicio de los recursos autorizados a través del “Sistema de Ejercicio Presupuestal” es necesario: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42412" y="3458175"/>
            <a:ext cx="136658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1400" dirty="0">
                <a:solidFill>
                  <a:srgbClr val="000000"/>
                </a:solidFill>
                <a:latin typeface="Raleway" pitchFamily="2" charset="0"/>
                <a:ea typeface="Raleway"/>
                <a:cs typeface="Arial" panose="020B0604020202020204" pitchFamily="34" charset="0"/>
                <a:sym typeface="Raleway"/>
              </a:rPr>
              <a:t>Contar con los permisos y el rol de usuario asignados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498336" y="3448598"/>
            <a:ext cx="2159858" cy="1508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1400" dirty="0">
                <a:solidFill>
                  <a:srgbClr val="000000"/>
                </a:solidFill>
                <a:latin typeface="Raleway" pitchFamily="2" charset="0"/>
                <a:ea typeface="Raleway"/>
                <a:cs typeface="Arial" panose="020B0604020202020204" pitchFamily="34" charset="0"/>
                <a:sym typeface="Raleway"/>
              </a:rPr>
              <a:t>De lo contrario, solicitarlo de manera inmediata a la Coordinación de Administración y Finanzas mediante oficio firmado por el titular del centro de costos.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96101" y="3620424"/>
            <a:ext cx="1402214" cy="203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86"/>
              </a:lnSpc>
            </a:pPr>
            <a:endParaRPr sz="900" dirty="0"/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D23C3126-5DFC-40CF-A54A-39814C494EBD}"/>
              </a:ext>
            </a:extLst>
          </p:cNvPr>
          <p:cNvSpPr txBox="1"/>
          <p:nvPr/>
        </p:nvSpPr>
        <p:spPr>
          <a:xfrm>
            <a:off x="7507081" y="3448598"/>
            <a:ext cx="2159858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1400" dirty="0">
                <a:solidFill>
                  <a:srgbClr val="000000"/>
                </a:solidFill>
                <a:latin typeface="Raleway" pitchFamily="2" charset="0"/>
                <a:ea typeface="Raleway"/>
                <a:cs typeface="Arial" panose="020B0604020202020204" pitchFamily="34" charset="0"/>
                <a:sym typeface="Raleway"/>
              </a:rPr>
              <a:t>Elaborar las solicitudes electrónicas de acuerdo a las fechas del calendario establecido en los Lineamientos PAU vigentes.  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7BCF6D85-2965-4018-842B-A9CB46F92DCF}"/>
              </a:ext>
            </a:extLst>
          </p:cNvPr>
          <p:cNvSpPr/>
          <p:nvPr/>
        </p:nvSpPr>
        <p:spPr>
          <a:xfrm>
            <a:off x="8299010" y="2569451"/>
            <a:ext cx="576000" cy="576000"/>
          </a:xfrm>
          <a:custGeom>
            <a:avLst/>
            <a:gdLst/>
            <a:ahLst/>
            <a:cxnLst/>
            <a:rect l="l" t="t" r="r" b="b"/>
            <a:pathLst>
              <a:path w="667159" h="667159">
                <a:moveTo>
                  <a:pt x="0" y="0"/>
                </a:moveTo>
                <a:lnTo>
                  <a:pt x="667159" y="0"/>
                </a:lnTo>
                <a:lnTo>
                  <a:pt x="667159" y="667159"/>
                </a:lnTo>
                <a:lnTo>
                  <a:pt x="0" y="667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02A89F67-60F9-4E52-AAAC-04C6EBCB20E5}"/>
              </a:ext>
            </a:extLst>
          </p:cNvPr>
          <p:cNvGrpSpPr/>
          <p:nvPr/>
        </p:nvGrpSpPr>
        <p:grpSpPr>
          <a:xfrm>
            <a:off x="314139" y="905498"/>
            <a:ext cx="5218024" cy="68993"/>
            <a:chOff x="1039398" y="1123853"/>
            <a:chExt cx="5218024" cy="68993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79C71A10-A7CA-4EFD-A0AF-5A3FB9AE4CFA}"/>
                </a:ext>
              </a:extLst>
            </p:cNvPr>
            <p:cNvSpPr/>
            <p:nvPr/>
          </p:nvSpPr>
          <p:spPr>
            <a:xfrm>
              <a:off x="1152566" y="1123853"/>
              <a:ext cx="510485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13F5ACBB-FDCC-4DF2-8815-D09691277891}"/>
                </a:ext>
              </a:extLst>
            </p:cNvPr>
            <p:cNvSpPr/>
            <p:nvPr/>
          </p:nvSpPr>
          <p:spPr>
            <a:xfrm>
              <a:off x="1039398" y="1147127"/>
              <a:ext cx="5104856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090785C-F9E0-4DB0-B3E9-94F2A3E8705D}"/>
              </a:ext>
            </a:extLst>
          </p:cNvPr>
          <p:cNvCxnSpPr/>
          <p:nvPr/>
        </p:nvCxnSpPr>
        <p:spPr>
          <a:xfrm>
            <a:off x="1324681" y="3274097"/>
            <a:ext cx="9000000" cy="0"/>
          </a:xfrm>
          <a:prstGeom prst="line">
            <a:avLst/>
          </a:prstGeom>
          <a:ln w="28575">
            <a:solidFill>
              <a:srgbClr val="F5842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 flipV="1">
            <a:off x="6875737" y="5297725"/>
            <a:ext cx="3888000" cy="0"/>
          </a:xfrm>
          <a:prstGeom prst="line">
            <a:avLst/>
          </a:prstGeom>
          <a:ln w="47625" cap="flat">
            <a:solidFill>
              <a:srgbClr val="F584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9" name="AutoShape 9"/>
          <p:cNvSpPr/>
          <p:nvPr/>
        </p:nvSpPr>
        <p:spPr>
          <a:xfrm flipV="1">
            <a:off x="1180533" y="5267264"/>
            <a:ext cx="3691459" cy="0"/>
          </a:xfrm>
          <a:prstGeom prst="line">
            <a:avLst/>
          </a:prstGeom>
          <a:ln w="47625" cap="flat">
            <a:solidFill>
              <a:srgbClr val="F584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1056625" y="2661494"/>
            <a:ext cx="1278773" cy="1159899"/>
          </a:xfrm>
          <a:custGeom>
            <a:avLst/>
            <a:gdLst/>
            <a:ahLst/>
            <a:cxnLst/>
            <a:rect l="l" t="t" r="r" b="b"/>
            <a:pathLst>
              <a:path w="1437040" h="1269821">
                <a:moveTo>
                  <a:pt x="0" y="0"/>
                </a:moveTo>
                <a:lnTo>
                  <a:pt x="1437041" y="0"/>
                </a:lnTo>
                <a:lnTo>
                  <a:pt x="1437041" y="1269821"/>
                </a:lnTo>
                <a:lnTo>
                  <a:pt x="0" y="12698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6732495" y="3009499"/>
            <a:ext cx="1064538" cy="970824"/>
          </a:xfrm>
          <a:custGeom>
            <a:avLst/>
            <a:gdLst/>
            <a:ahLst/>
            <a:cxnLst/>
            <a:rect l="l" t="t" r="r" b="b"/>
            <a:pathLst>
              <a:path w="1678001" h="1678001">
                <a:moveTo>
                  <a:pt x="0" y="0"/>
                </a:moveTo>
                <a:lnTo>
                  <a:pt x="1678001" y="0"/>
                </a:lnTo>
                <a:lnTo>
                  <a:pt x="1678001" y="1678001"/>
                </a:lnTo>
                <a:lnTo>
                  <a:pt x="0" y="1678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TextBox 14"/>
          <p:cNvSpPr txBox="1"/>
          <p:nvPr/>
        </p:nvSpPr>
        <p:spPr>
          <a:xfrm>
            <a:off x="583179" y="562204"/>
            <a:ext cx="661638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latin typeface="Raleway" pitchFamily="2" charset="0"/>
                <a:ea typeface="Raleway Bold"/>
                <a:cs typeface="Raleway Bold"/>
                <a:sym typeface="Raleway Bold"/>
              </a:rPr>
              <a:t>CONSIDERACIONES IMPORTANTES: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67100" y="1628507"/>
            <a:ext cx="2779019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Todo el recurso que no se encuentre en una solicitud electrónica avanzada a un porcentaje igual o mayor al 24%, </a:t>
            </a:r>
            <a:r>
              <a:rPr lang="es-MX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quedará a disposición del Patronato</a:t>
            </a:r>
            <a:r>
              <a:rPr lang="es-MX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para dar seguimiento y atención a trámites prioritarios para el cumplimiento de </a:t>
            </a:r>
            <a:r>
              <a:rPr lang="es-MX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compromisos y metas institucionales.</a:t>
            </a:r>
          </a:p>
          <a:p>
            <a:pPr algn="ctr"/>
            <a:endParaRPr lang="es-MX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893900" y="2044005"/>
            <a:ext cx="277901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dirty="0">
                <a:latin typeface="Raleway"/>
                <a:ea typeface="Raleway"/>
                <a:cs typeface="Raleway"/>
                <a:sym typeface="Raleway"/>
              </a:rPr>
              <a:t>Las solicitudes electrónicas que se</a:t>
            </a:r>
            <a:r>
              <a:rPr lang="es-MX" dirty="0">
                <a:latin typeface="Raleway Bold"/>
                <a:ea typeface="Raleway Bold"/>
                <a:cs typeface="Raleway Bold"/>
                <a:sym typeface="Raleway Bold"/>
              </a:rPr>
              <a:t> encuentren al 12% </a:t>
            </a:r>
            <a:r>
              <a:rPr lang="es-MX" dirty="0">
                <a:latin typeface="Raleway"/>
                <a:ea typeface="Raleway"/>
                <a:cs typeface="Raleway"/>
                <a:sym typeface="Raleway"/>
              </a:rPr>
              <a:t>una vez concluido el periodo para elaboración y envío al 24%, </a:t>
            </a:r>
            <a:r>
              <a:rPr lang="es-MX" dirty="0">
                <a:latin typeface="Raleway Bold"/>
                <a:ea typeface="Raleway Bold"/>
                <a:cs typeface="Raleway Bold"/>
                <a:sym typeface="Raleway Bold"/>
              </a:rPr>
              <a:t>serán canceladas</a:t>
            </a:r>
            <a:r>
              <a:rPr lang="es-MX" dirty="0">
                <a:latin typeface="Raleway"/>
                <a:ea typeface="Raleway"/>
                <a:cs typeface="Raleway"/>
                <a:sym typeface="Raleway"/>
              </a:rPr>
              <a:t> sin responsabilidad para la Dirección de Control Presupuestal.</a:t>
            </a:r>
          </a:p>
          <a:p>
            <a:pPr algn="ctr"/>
            <a:endParaRPr lang="es-MX" dirty="0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AEB1BFE-83BB-445C-A733-D4E7FC1494B5}"/>
              </a:ext>
            </a:extLst>
          </p:cNvPr>
          <p:cNvGrpSpPr/>
          <p:nvPr/>
        </p:nvGrpSpPr>
        <p:grpSpPr>
          <a:xfrm>
            <a:off x="597714" y="969307"/>
            <a:ext cx="5218024" cy="68993"/>
            <a:chOff x="1039398" y="1123853"/>
            <a:chExt cx="5218024" cy="68993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AA6FEEB-D279-40DA-8FCF-106EFB6D8901}"/>
                </a:ext>
              </a:extLst>
            </p:cNvPr>
            <p:cNvSpPr/>
            <p:nvPr/>
          </p:nvSpPr>
          <p:spPr>
            <a:xfrm>
              <a:off x="1152566" y="1123853"/>
              <a:ext cx="510485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BDE6C8B-127D-46FB-872E-8E2BC3ED6B8D}"/>
                </a:ext>
              </a:extLst>
            </p:cNvPr>
            <p:cNvSpPr/>
            <p:nvPr/>
          </p:nvSpPr>
          <p:spPr>
            <a:xfrm>
              <a:off x="1039398" y="1147127"/>
              <a:ext cx="5104856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/>
          <p:nvPr/>
        </p:nvSpPr>
        <p:spPr>
          <a:xfrm flipV="1">
            <a:off x="912408" y="1818739"/>
            <a:ext cx="5544000" cy="0"/>
          </a:xfrm>
          <a:prstGeom prst="line">
            <a:avLst/>
          </a:prstGeom>
          <a:ln w="63500" cap="flat">
            <a:solidFill>
              <a:srgbClr val="AB1D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 dirty="0"/>
          </a:p>
        </p:txBody>
      </p:sp>
      <p:sp>
        <p:nvSpPr>
          <p:cNvPr id="11" name="Freeform 11"/>
          <p:cNvSpPr/>
          <p:nvPr/>
        </p:nvSpPr>
        <p:spPr>
          <a:xfrm>
            <a:off x="1116974" y="3696812"/>
            <a:ext cx="867290" cy="952890"/>
          </a:xfrm>
          <a:custGeom>
            <a:avLst/>
            <a:gdLst/>
            <a:ahLst/>
            <a:cxnLst/>
            <a:rect l="l" t="t" r="r" b="b"/>
            <a:pathLst>
              <a:path w="1998566" h="1998566">
                <a:moveTo>
                  <a:pt x="0" y="0"/>
                </a:moveTo>
                <a:lnTo>
                  <a:pt x="1998566" y="0"/>
                </a:lnTo>
                <a:lnTo>
                  <a:pt x="1998566" y="1998566"/>
                </a:lnTo>
                <a:lnTo>
                  <a:pt x="0" y="199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1186418" y="2145107"/>
            <a:ext cx="970249" cy="925203"/>
          </a:xfrm>
          <a:custGeom>
            <a:avLst/>
            <a:gdLst/>
            <a:ahLst/>
            <a:cxnLst/>
            <a:rect l="l" t="t" r="r" b="b"/>
            <a:pathLst>
              <a:path w="2538132" h="2538132">
                <a:moveTo>
                  <a:pt x="0" y="0"/>
                </a:moveTo>
                <a:lnTo>
                  <a:pt x="2538132" y="0"/>
                </a:lnTo>
                <a:lnTo>
                  <a:pt x="2538132" y="2538132"/>
                </a:lnTo>
                <a:lnTo>
                  <a:pt x="0" y="2538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3" name="Freeform 13"/>
          <p:cNvSpPr/>
          <p:nvPr/>
        </p:nvSpPr>
        <p:spPr>
          <a:xfrm>
            <a:off x="912409" y="541977"/>
            <a:ext cx="1355366" cy="1242445"/>
          </a:xfrm>
          <a:custGeom>
            <a:avLst/>
            <a:gdLst/>
            <a:ahLst/>
            <a:cxnLst/>
            <a:rect l="l" t="t" r="r" b="b"/>
            <a:pathLst>
              <a:path w="2948780" h="2948780">
                <a:moveTo>
                  <a:pt x="0" y="0"/>
                </a:moveTo>
                <a:lnTo>
                  <a:pt x="2948780" y="0"/>
                </a:lnTo>
                <a:lnTo>
                  <a:pt x="2948780" y="2948780"/>
                </a:lnTo>
                <a:lnTo>
                  <a:pt x="0" y="29487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/>
          </a:p>
        </p:txBody>
      </p:sp>
      <p:sp>
        <p:nvSpPr>
          <p:cNvPr id="17" name="TextBox 17"/>
          <p:cNvSpPr txBox="1"/>
          <p:nvPr/>
        </p:nvSpPr>
        <p:spPr>
          <a:xfrm>
            <a:off x="2216476" y="710743"/>
            <a:ext cx="3987100" cy="110799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s-MX" sz="1400" dirty="0">
                <a:solidFill>
                  <a:srgbClr val="000000"/>
                </a:solidFill>
                <a:latin typeface="Raleway" pitchFamily="2" charset="0"/>
                <a:ea typeface="Raleway"/>
                <a:cs typeface="Arial" panose="020B0604020202020204" pitchFamily="34" charset="0"/>
                <a:sym typeface="Raleway"/>
              </a:rPr>
              <a:t>La solicitud electrónica deberá presentar consistencia con el proyecto, objetivo general, objetivo específico, meta y actividad, de lo contrario, el trámite no podrá ser atendido. </a:t>
            </a:r>
          </a:p>
          <a:p>
            <a:endParaRPr lang="es-MX" sz="1600" dirty="0">
              <a:solidFill>
                <a:srgbClr val="000000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316401" y="2208536"/>
            <a:ext cx="3779599" cy="86177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031"/>
              </a:lnSpc>
              <a:defRPr sz="1100">
                <a:solidFill>
                  <a:srgbClr val="000000"/>
                </a:solidFill>
                <a:latin typeface="Raleway" pitchFamily="2" charset="0"/>
                <a:ea typeface="Raleway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1400">
                <a:sym typeface="Raleway"/>
              </a:rPr>
              <a:t>Para realizar la validación de la solicitud electronica es necesario contar previamente con la documentación comprobatoria de la actividad a realizar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7775" y="3630308"/>
            <a:ext cx="4044950" cy="1877437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s-MX" sz="1400">
                <a:solidFill>
                  <a:srgbClr val="000000"/>
                </a:solidFill>
                <a:latin typeface="Raleway" pitchFamily="2" charset="0"/>
                <a:ea typeface="Raleway"/>
                <a:cs typeface="Arial" panose="020B0604020202020204" pitchFamily="34" charset="0"/>
                <a:sym typeface="Raleway"/>
              </a:rPr>
              <a:t>Una vez que la solicitud electrónica esté correcta, se avanzará al porcentaje correspondiente de acuerdo al tipo de trámite: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400">
                <a:solidFill>
                  <a:srgbClr val="000000"/>
                </a:solidFill>
                <a:latin typeface="Raleway" pitchFamily="2" charset="0"/>
                <a:ea typeface="Raleway Bold"/>
                <a:cs typeface="Arial" panose="020B0604020202020204" pitchFamily="34" charset="0"/>
                <a:sym typeface="Raleway Bold"/>
              </a:rPr>
              <a:t>Dirección de Administración de Personal (48%)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400">
                <a:solidFill>
                  <a:srgbClr val="000000"/>
                </a:solidFill>
                <a:latin typeface="Raleway" pitchFamily="2" charset="0"/>
                <a:ea typeface="Raleway Bold"/>
                <a:cs typeface="Arial" panose="020B0604020202020204" pitchFamily="34" charset="0"/>
                <a:sym typeface="Raleway Bold"/>
              </a:rPr>
              <a:t>Dirección de Recursos Materiales, Adquisiciones, Arrendamientos y Servicios (48%)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400">
                <a:solidFill>
                  <a:srgbClr val="000000"/>
                </a:solidFill>
                <a:latin typeface="Raleway" pitchFamily="2" charset="0"/>
                <a:ea typeface="Raleway Bold"/>
                <a:cs typeface="Arial" panose="020B0604020202020204" pitchFamily="34" charset="0"/>
                <a:sym typeface="Raleway Bold"/>
              </a:rPr>
              <a:t>Área de Atención y Trámites (60%)</a:t>
            </a:r>
          </a:p>
          <a:p>
            <a:pPr algn="just"/>
            <a:endParaRPr lang="es-MX" sz="1000">
              <a:solidFill>
                <a:srgbClr val="000000"/>
              </a:solidFill>
              <a:latin typeface="Arial" panose="020B0604020202020204" pitchFamily="34" charset="0"/>
              <a:ea typeface="Raleway Bold"/>
              <a:cs typeface="Arial" panose="020B0604020202020204" pitchFamily="34" charset="0"/>
              <a:sym typeface="Raleway Bold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7323564" y="1325799"/>
            <a:ext cx="3466878" cy="3489021"/>
          </a:xfrm>
          <a:custGeom>
            <a:avLst/>
            <a:gdLst/>
            <a:ahLst/>
            <a:cxnLst/>
            <a:rect l="l" t="t" r="r" b="b"/>
            <a:pathLst>
              <a:path w="6579875" h="6579875">
                <a:moveTo>
                  <a:pt x="0" y="0"/>
                </a:moveTo>
                <a:lnTo>
                  <a:pt x="6579875" y="0"/>
                </a:lnTo>
                <a:lnTo>
                  <a:pt x="6579875" y="6579875"/>
                </a:lnTo>
                <a:lnTo>
                  <a:pt x="0" y="6579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24" name="AutoShape 10">
            <a:extLst>
              <a:ext uri="{FF2B5EF4-FFF2-40B4-BE49-F238E27FC236}">
                <a16:creationId xmlns:a16="http://schemas.microsoft.com/office/drawing/2014/main" id="{964C15A8-74C6-4D8D-81EA-A6E5F7654F63}"/>
              </a:ext>
            </a:extLst>
          </p:cNvPr>
          <p:cNvSpPr/>
          <p:nvPr/>
        </p:nvSpPr>
        <p:spPr>
          <a:xfrm flipV="1">
            <a:off x="912408" y="3398132"/>
            <a:ext cx="5544000" cy="0"/>
          </a:xfrm>
          <a:prstGeom prst="line">
            <a:avLst/>
          </a:prstGeom>
          <a:ln w="63500" cap="flat">
            <a:solidFill>
              <a:srgbClr val="AB1D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H="1">
            <a:off x="6009294" y="1623337"/>
            <a:ext cx="0" cy="3611325"/>
          </a:xfrm>
          <a:prstGeom prst="line">
            <a:avLst/>
          </a:prstGeom>
          <a:ln w="47625" cap="flat">
            <a:solidFill>
              <a:srgbClr val="AB1D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1715936" y="1954753"/>
            <a:ext cx="2158495" cy="395430"/>
            <a:chOff x="0" y="-77238"/>
            <a:chExt cx="2746403" cy="503133"/>
          </a:xfrm>
        </p:grpSpPr>
        <p:sp>
          <p:nvSpPr>
            <p:cNvPr id="8" name="Freeform 8"/>
            <p:cNvSpPr/>
            <p:nvPr/>
          </p:nvSpPr>
          <p:spPr>
            <a:xfrm>
              <a:off x="0" y="-77238"/>
              <a:ext cx="2746403" cy="503133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91116"/>
            </a:solidFill>
          </p:spPr>
          <p:txBody>
            <a:bodyPr/>
            <a:lstStyle/>
            <a:p>
              <a:endParaRPr lang="es-MX" sz="16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r>
                <a:rPr lang="en-US" sz="1600" dirty="0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524141" y="2179087"/>
            <a:ext cx="2158495" cy="334726"/>
            <a:chOff x="0" y="0"/>
            <a:chExt cx="2746403" cy="4258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91116"/>
            </a:solid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r>
                <a:rPr lang="en-US" sz="1250" dirty="0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2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21429" y="384473"/>
            <a:ext cx="5384917" cy="421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00" b="1" spc="50" dirty="0">
                <a:solidFill>
                  <a:schemeClr val="accent2">
                    <a:lumMod val="50000"/>
                  </a:schemeClr>
                </a:solidFill>
                <a:latin typeface="Raleway" pitchFamily="2" charset="0"/>
                <a:ea typeface="Garet Bold"/>
                <a:cs typeface="Garet Bold"/>
                <a:sym typeface="Garet Bold"/>
              </a:rPr>
              <a:t>CONSOLIDACIÓN DE COMPRAS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94689" y="2501079"/>
            <a:ext cx="3814689" cy="151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s-MX" sz="14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Una vez que se definen los elementos solicitados de los proyectos del Presupuesto Anual Operativo que se consolidarán</a:t>
            </a:r>
            <a:r>
              <a:rPr lang="es-MX" sz="1400" b="1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s-MX" sz="1400" b="1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se revisa que la partida presupuestal sea la correcta y se asigna al mes presupuestal</a:t>
            </a:r>
            <a:r>
              <a:rPr lang="es-MX" sz="1400" b="1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s-MX" sz="14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determinado para este fin. 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Raleway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330359" y="1996741"/>
            <a:ext cx="354195" cy="34970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19" name="Freeform 19"/>
          <p:cNvSpPr/>
          <p:nvPr/>
        </p:nvSpPr>
        <p:spPr>
          <a:xfrm>
            <a:off x="7174264" y="2179087"/>
            <a:ext cx="334726" cy="33472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21" name="TextBox 21"/>
          <p:cNvSpPr txBox="1"/>
          <p:nvPr/>
        </p:nvSpPr>
        <p:spPr>
          <a:xfrm>
            <a:off x="6509211" y="2731783"/>
            <a:ext cx="4642882" cy="2386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25"/>
              </a:lnSpc>
            </a:pP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Atender la elaboración de las solicitudes electrónicas dentro del plazo establecido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 por la   Coordinación de Administración y Finanzas en conjunto con la Dirección de Control Presupuestal y la Dirección de Recursos Materiales, Adquisiciones y Servicios.</a:t>
            </a:r>
          </a:p>
          <a:p>
            <a:pPr algn="just">
              <a:lnSpc>
                <a:spcPts val="1725"/>
              </a:lnSpc>
            </a:pPr>
            <a:endParaRPr lang="en-US" sz="1400" dirty="0">
              <a:solidFill>
                <a:srgbClr val="000000"/>
              </a:solidFill>
              <a:latin typeface="Raleway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725"/>
              </a:lnSpc>
            </a:pP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Para la elaboración de las solicitudes electrónicas atender las consideraciones establecidas por la Dirección de Recursos Materiales, Adquisiciones y Servicios.</a:t>
            </a:r>
          </a:p>
          <a:p>
            <a:pPr algn="just">
              <a:lnSpc>
                <a:spcPts val="1725"/>
              </a:lnSpc>
            </a:pPr>
            <a:endParaRPr lang="en-US" sz="1400" dirty="0">
              <a:solidFill>
                <a:srgbClr val="000000"/>
              </a:solidFill>
              <a:latin typeface="Raleway" pitchFamily="2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1026" name="Picture 2" descr="Proyecto - Iconos gratis de tecnología">
            <a:extLst>
              <a:ext uri="{FF2B5EF4-FFF2-40B4-BE49-F238E27FC236}">
                <a16:creationId xmlns:a16="http://schemas.microsoft.com/office/drawing/2014/main" id="{005B2892-500D-495D-A4FE-AF1DB0F6E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56" y="4015596"/>
            <a:ext cx="2179742" cy="21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DDC36EAB-C707-43D0-9EAD-16B72291A5F4}"/>
              </a:ext>
            </a:extLst>
          </p:cNvPr>
          <p:cNvGrpSpPr/>
          <p:nvPr/>
        </p:nvGrpSpPr>
        <p:grpSpPr>
          <a:xfrm>
            <a:off x="291354" y="859550"/>
            <a:ext cx="5218024" cy="68993"/>
            <a:chOff x="1039398" y="1123853"/>
            <a:chExt cx="5218024" cy="68993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2B0B5269-58AF-4E9E-902A-A0D085A1F23F}"/>
                </a:ext>
              </a:extLst>
            </p:cNvPr>
            <p:cNvSpPr/>
            <p:nvPr/>
          </p:nvSpPr>
          <p:spPr>
            <a:xfrm>
              <a:off x="1152566" y="1123853"/>
              <a:ext cx="510485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AD91ED91-D933-4405-ADF7-E24D271BDF0D}"/>
                </a:ext>
              </a:extLst>
            </p:cNvPr>
            <p:cNvSpPr/>
            <p:nvPr/>
          </p:nvSpPr>
          <p:spPr>
            <a:xfrm>
              <a:off x="1039398" y="1147127"/>
              <a:ext cx="5104856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2027440" y="799501"/>
            <a:ext cx="2306324" cy="372156"/>
            <a:chOff x="0" y="-47625"/>
            <a:chExt cx="2934496" cy="473520"/>
          </a:xfrm>
        </p:grpSpPr>
        <p:sp>
          <p:nvSpPr>
            <p:cNvPr id="7" name="Freeform 7"/>
            <p:cNvSpPr/>
            <p:nvPr/>
          </p:nvSpPr>
          <p:spPr>
            <a:xfrm>
              <a:off x="188093" y="-23812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911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r>
                <a:rPr lang="en-US" sz="1600" dirty="0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3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767561" y="818216"/>
            <a:ext cx="334726" cy="33472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es-MX"/>
          </a:p>
        </p:txBody>
      </p:sp>
      <p:sp>
        <p:nvSpPr>
          <p:cNvPr id="13" name="TextBox 13"/>
          <p:cNvSpPr txBox="1"/>
          <p:nvPr/>
        </p:nvSpPr>
        <p:spPr>
          <a:xfrm>
            <a:off x="1101491" y="1343872"/>
            <a:ext cx="5251238" cy="4342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50"/>
              </a:lnSpc>
            </a:pP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Una vez que los centros de costos envian las solicitudes electronicas al 24% la DCP  </a:t>
            </a: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realiza la revisión a cada una de ellas</a:t>
            </a: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, de acuerdo a lo siguiente: </a:t>
            </a:r>
          </a:p>
          <a:p>
            <a:pPr marL="237491" lvl="1" indent="-118746">
              <a:lnSpc>
                <a:spcPts val="1650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·Revisar que la descripción de</a:t>
            </a: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 partida detallada cumpla con los requerimientos establecidos </a:t>
            </a: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por la Dirección de Recursos Materiales, Adquisiciones y Servicios en la Circular enviada. </a:t>
            </a:r>
          </a:p>
          <a:p>
            <a:pPr marL="237491" lvl="1" indent="-118746">
              <a:lnSpc>
                <a:spcPts val="1650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·Revisar que el recurso se encuentre </a:t>
            </a: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cargado correctamente en la clave presupuesta</a:t>
            </a: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l que corresponde (proyecto, meta, actividad, partida, función y fondo). </a:t>
            </a:r>
          </a:p>
          <a:p>
            <a:pPr marL="237491" lvl="1" indent="-118746">
              <a:lnSpc>
                <a:spcPts val="1650"/>
              </a:lnSpc>
              <a:buFont typeface="Arial"/>
              <a:buChar char="•"/>
            </a:pPr>
            <a:r>
              <a:rPr lang="es-MX" sz="1200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Revisar ortografía y redacción del concepto y justificación</a:t>
            </a:r>
            <a:r>
              <a:rPr lang="es-MX" sz="12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 de la solicitud los cuales deben corresponder al  proyecto, debe incluir toda la información que permita identificar la finalidad, espacios, fechas o periodos en que serán validados</a:t>
            </a:r>
          </a:p>
          <a:p>
            <a:pPr marL="237491" lvl="1" indent="-118746">
              <a:lnSpc>
                <a:spcPts val="1650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·En caso de que la solicitud electrónica </a:t>
            </a: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no cumpla</a:t>
            </a: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 con alguno de los puntos anteriores, </a:t>
            </a: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deberá regresarse al </a:t>
            </a:r>
            <a:r>
              <a:rPr lang="es-MX" sz="1200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centro</a:t>
            </a: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 de </a:t>
            </a:r>
            <a:r>
              <a:rPr lang="es-MX" sz="1200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costos</a:t>
            </a: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 para </a:t>
            </a:r>
            <a:r>
              <a:rPr lang="es-MX" sz="1200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atender</a:t>
            </a: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 las observaciones. </a:t>
            </a:r>
          </a:p>
          <a:p>
            <a:pPr marL="237491" lvl="1" indent="-118746">
              <a:lnSpc>
                <a:spcPts val="1650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·</a:t>
            </a: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Si presupuestalmente la solicitud electrónica cumple con los requisitos es enviada al 48% porcentaje</a:t>
            </a:r>
            <a:r>
              <a:rPr lang="en-US" sz="12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 que le corresponde a la Dirección de Recursos Materiales, Adquisiciones y Servicios para su revisión y validación.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950208" y="2175411"/>
            <a:ext cx="3140301" cy="2822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25"/>
              </a:lnSpc>
            </a:pP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Una vez que la Dirección de Recursos Materiales, Adquisiciones y Servicios en conjunto con la Dirección de Control Presupuestal validan y verifican que se encuentren en el porcentaje correspondiente a la Dirección de Recursos Materiales, Adquisiciones y Servicios el total de solicitudes electrónicas inicialmente consideradas para el proceso de consolidación, 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Open Sans Bold"/>
                <a:cs typeface="Open Sans Bold"/>
                <a:sym typeface="Open Sans Bold"/>
              </a:rPr>
              <a:t>es posible iniciar el proceso de compra correspondiente.</a:t>
            </a:r>
            <a:r>
              <a:rPr lang="en-US" sz="1400" dirty="0">
                <a:solidFill>
                  <a:srgbClr val="000000"/>
                </a:solidFill>
                <a:latin typeface="Raleway" pitchFamily="2" charset="0"/>
                <a:ea typeface="Open Sans"/>
                <a:cs typeface="Open Sans"/>
                <a:sym typeface="Open Sans"/>
              </a:rPr>
              <a:t> </a:t>
            </a:r>
          </a:p>
          <a:p>
            <a:pPr>
              <a:lnSpc>
                <a:spcPts val="1725"/>
              </a:lnSpc>
            </a:pPr>
            <a:endParaRPr lang="en-US" sz="1400" dirty="0">
              <a:solidFill>
                <a:srgbClr val="000000"/>
              </a:solidFill>
              <a:latin typeface="Raleway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24" name="AutoShape 24"/>
          <p:cNvSpPr/>
          <p:nvPr/>
        </p:nvSpPr>
        <p:spPr>
          <a:xfrm flipH="1">
            <a:off x="6748956" y="1259147"/>
            <a:ext cx="0" cy="3882112"/>
          </a:xfrm>
          <a:prstGeom prst="line">
            <a:avLst/>
          </a:prstGeom>
          <a:ln w="47625" cap="flat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690DF784-E1CB-45AA-BDD9-1CDE89A29B1D}"/>
              </a:ext>
            </a:extLst>
          </p:cNvPr>
          <p:cNvSpPr/>
          <p:nvPr/>
        </p:nvSpPr>
        <p:spPr>
          <a:xfrm>
            <a:off x="7638242" y="1588932"/>
            <a:ext cx="334726" cy="33472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es-MX"/>
          </a:p>
        </p:txBody>
      </p:sp>
      <p:grpSp>
        <p:nvGrpSpPr>
          <p:cNvPr id="28" name="Group 6">
            <a:extLst>
              <a:ext uri="{FF2B5EF4-FFF2-40B4-BE49-F238E27FC236}">
                <a16:creationId xmlns:a16="http://schemas.microsoft.com/office/drawing/2014/main" id="{F541F99A-FABE-45B8-9AF2-C022E4E53AA5}"/>
              </a:ext>
            </a:extLst>
          </p:cNvPr>
          <p:cNvGrpSpPr/>
          <p:nvPr/>
        </p:nvGrpSpPr>
        <p:grpSpPr>
          <a:xfrm>
            <a:off x="7878313" y="1557885"/>
            <a:ext cx="2306324" cy="372156"/>
            <a:chOff x="0" y="-47625"/>
            <a:chExt cx="2934496" cy="473520"/>
          </a:xfrm>
        </p:grpSpPr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D936A124-6955-4C10-BF0C-89FED9DEDA01}"/>
                </a:ext>
              </a:extLst>
            </p:cNvPr>
            <p:cNvSpPr/>
            <p:nvPr/>
          </p:nvSpPr>
          <p:spPr>
            <a:xfrm>
              <a:off x="188093" y="-23812"/>
              <a:ext cx="2746403" cy="425895"/>
            </a:xfrm>
            <a:custGeom>
              <a:avLst/>
              <a:gdLst/>
              <a:ahLst/>
              <a:cxnLst/>
              <a:rect l="l" t="t" r="r" b="b"/>
              <a:pathLst>
                <a:path w="2746403" h="425895">
                  <a:moveTo>
                    <a:pt x="2543203" y="0"/>
                  </a:moveTo>
                  <a:cubicBezTo>
                    <a:pt x="2655427" y="0"/>
                    <a:pt x="2746403" y="95340"/>
                    <a:pt x="2746403" y="212948"/>
                  </a:cubicBezTo>
                  <a:cubicBezTo>
                    <a:pt x="2746403" y="330556"/>
                    <a:pt x="2655427" y="425895"/>
                    <a:pt x="2543203" y="425895"/>
                  </a:cubicBezTo>
                  <a:lnTo>
                    <a:pt x="203200" y="425895"/>
                  </a:lnTo>
                  <a:cubicBezTo>
                    <a:pt x="90976" y="425895"/>
                    <a:pt x="0" y="330556"/>
                    <a:pt x="0" y="212948"/>
                  </a:cubicBezTo>
                  <a:cubicBezTo>
                    <a:pt x="0" y="9534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9111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903964F7-990F-46BC-98B2-87BF00C6EB1D}"/>
                </a:ext>
              </a:extLst>
            </p:cNvPr>
            <p:cNvSpPr txBox="1"/>
            <p:nvPr/>
          </p:nvSpPr>
          <p:spPr>
            <a:xfrm>
              <a:off x="0" y="-47625"/>
              <a:ext cx="2746403" cy="47352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r>
                <a:rPr lang="en-US" sz="1600" dirty="0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4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iclo Presupuestario – Transparencia Presupuestaria Quintana Roo">
            <a:extLst>
              <a:ext uri="{FF2B5EF4-FFF2-40B4-BE49-F238E27FC236}">
                <a16:creationId xmlns:a16="http://schemas.microsoft.com/office/drawing/2014/main" id="{8B68BD74-614F-47B3-83E0-47CC714ED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219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FD20C13F-902C-48E4-A8E9-D0C4C49EE0F9}"/>
              </a:ext>
            </a:extLst>
          </p:cNvPr>
          <p:cNvSpPr txBox="1"/>
          <p:nvPr/>
        </p:nvSpPr>
        <p:spPr>
          <a:xfrm>
            <a:off x="521429" y="384473"/>
            <a:ext cx="5384917" cy="421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00" b="1" spc="50" dirty="0">
                <a:solidFill>
                  <a:schemeClr val="accent2">
                    <a:lumMod val="50000"/>
                  </a:schemeClr>
                </a:solidFill>
                <a:latin typeface="Raleway" pitchFamily="2" charset="0"/>
                <a:ea typeface="Garet Bold"/>
                <a:cs typeface="Garet Bold"/>
                <a:sym typeface="Garet Bold"/>
              </a:rPr>
              <a:t>CICLO PRESUPUESTARIO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3F0FF3B-0E42-4AC9-A554-0E44C50DFA2E}"/>
              </a:ext>
            </a:extLst>
          </p:cNvPr>
          <p:cNvGrpSpPr/>
          <p:nvPr/>
        </p:nvGrpSpPr>
        <p:grpSpPr>
          <a:xfrm>
            <a:off x="291354" y="859550"/>
            <a:ext cx="5218024" cy="68993"/>
            <a:chOff x="1039398" y="1123853"/>
            <a:chExt cx="5218024" cy="6899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C8202B9-3EBC-461C-9C25-D69AC251A296}"/>
                </a:ext>
              </a:extLst>
            </p:cNvPr>
            <p:cNvSpPr/>
            <p:nvPr/>
          </p:nvSpPr>
          <p:spPr>
            <a:xfrm>
              <a:off x="1152566" y="1123853"/>
              <a:ext cx="510485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8D8A33F-88AC-431B-9B83-C74E898924B9}"/>
                </a:ext>
              </a:extLst>
            </p:cNvPr>
            <p:cNvSpPr/>
            <p:nvPr/>
          </p:nvSpPr>
          <p:spPr>
            <a:xfrm>
              <a:off x="1039398" y="1147127"/>
              <a:ext cx="5104856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51636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>
            <a:extLst>
              <a:ext uri="{FF2B5EF4-FFF2-40B4-BE49-F238E27FC236}">
                <a16:creationId xmlns:a16="http://schemas.microsoft.com/office/drawing/2014/main" id="{18143264-B652-4629-A99B-E1DF3C02C31C}"/>
              </a:ext>
            </a:extLst>
          </p:cNvPr>
          <p:cNvSpPr txBox="1"/>
          <p:nvPr/>
        </p:nvSpPr>
        <p:spPr>
          <a:xfrm>
            <a:off x="575651" y="236520"/>
            <a:ext cx="75270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spc="50" dirty="0">
                <a:solidFill>
                  <a:schemeClr val="accent2">
                    <a:lumMod val="50000"/>
                  </a:schemeClr>
                </a:solidFill>
                <a:latin typeface="Raleway" pitchFamily="2" charset="0"/>
              </a:rPr>
              <a:t>ADMINISTRACIÓN</a:t>
            </a:r>
            <a:r>
              <a:rPr lang="es-ES" sz="2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b="1" spc="50" dirty="0">
                <a:solidFill>
                  <a:schemeClr val="accent2">
                    <a:lumMod val="50000"/>
                  </a:schemeClr>
                </a:solidFill>
                <a:latin typeface="Raleway" pitchFamily="2" charset="0"/>
              </a:rPr>
              <a:t>DE LOS RECURSOS PÚBLICOS</a:t>
            </a:r>
            <a:endParaRPr lang="es-MX" sz="2400" b="1" spc="50" dirty="0">
              <a:solidFill>
                <a:schemeClr val="accent2">
                  <a:lumMod val="50000"/>
                </a:schemeClr>
              </a:solidFill>
              <a:latin typeface="Raleway" pitchFamily="2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CF049CC-DEA1-4EAA-AAD3-38EA079DED1C}"/>
              </a:ext>
            </a:extLst>
          </p:cNvPr>
          <p:cNvGrpSpPr/>
          <p:nvPr/>
        </p:nvGrpSpPr>
        <p:grpSpPr>
          <a:xfrm>
            <a:off x="675773" y="678454"/>
            <a:ext cx="5256000" cy="60650"/>
            <a:chOff x="1039398" y="1123853"/>
            <a:chExt cx="5218024" cy="68993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33A7942C-826F-4BF7-B647-9A728127DC5A}"/>
                </a:ext>
              </a:extLst>
            </p:cNvPr>
            <p:cNvSpPr/>
            <p:nvPr/>
          </p:nvSpPr>
          <p:spPr>
            <a:xfrm>
              <a:off x="1152566" y="1123853"/>
              <a:ext cx="510485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3E56192F-9B7B-4230-9E2A-9E39F97C8115}"/>
                </a:ext>
              </a:extLst>
            </p:cNvPr>
            <p:cNvSpPr/>
            <p:nvPr/>
          </p:nvSpPr>
          <p:spPr>
            <a:xfrm>
              <a:off x="1039398" y="1147127"/>
              <a:ext cx="5104856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80" name="Rectángulo 79">
            <a:extLst>
              <a:ext uri="{FF2B5EF4-FFF2-40B4-BE49-F238E27FC236}">
                <a16:creationId xmlns:a16="http://schemas.microsoft.com/office/drawing/2014/main" id="{AE99ABBF-103B-4B0D-A382-72D39C9123E5}"/>
              </a:ext>
            </a:extLst>
          </p:cNvPr>
          <p:cNvSpPr/>
          <p:nvPr/>
        </p:nvSpPr>
        <p:spPr>
          <a:xfrm>
            <a:off x="353951" y="3861133"/>
            <a:ext cx="2927742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Ley Federal de Presupuesto y Responsabilidad Hacendaria</a:t>
            </a:r>
          </a:p>
          <a:p>
            <a:pPr algn="ctr">
              <a:lnSpc>
                <a:spcPct val="115000"/>
              </a:lnSpc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Artículo 4</a:t>
            </a:r>
          </a:p>
        </p:txBody>
      </p:sp>
      <p:grpSp>
        <p:nvGrpSpPr>
          <p:cNvPr id="104" name="Grupo 103">
            <a:extLst>
              <a:ext uri="{FF2B5EF4-FFF2-40B4-BE49-F238E27FC236}">
                <a16:creationId xmlns:a16="http://schemas.microsoft.com/office/drawing/2014/main" id="{B57A0FE9-64A7-4A1B-85FD-BFB10478696F}"/>
              </a:ext>
            </a:extLst>
          </p:cNvPr>
          <p:cNvGrpSpPr/>
          <p:nvPr/>
        </p:nvGrpSpPr>
        <p:grpSpPr>
          <a:xfrm>
            <a:off x="7112955" y="2982772"/>
            <a:ext cx="3218684" cy="1123142"/>
            <a:chOff x="7066402" y="2882277"/>
            <a:chExt cx="3218684" cy="1123142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D68B4D95-06F0-4980-A5FD-1F72C845631A}"/>
                </a:ext>
              </a:extLst>
            </p:cNvPr>
            <p:cNvSpPr/>
            <p:nvPr/>
          </p:nvSpPr>
          <p:spPr>
            <a:xfrm>
              <a:off x="7066402" y="3232920"/>
              <a:ext cx="989758" cy="392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s-ES" b="1" dirty="0">
                  <a:solidFill>
                    <a:srgbClr val="800000"/>
                  </a:solidFill>
                </a:rPr>
                <a:t>Criterios</a:t>
              </a:r>
              <a:endParaRPr lang="es-MX" b="1" dirty="0">
                <a:solidFill>
                  <a:srgbClr val="800000"/>
                </a:solidFill>
                <a:ea typeface="Calibri"/>
                <a:cs typeface="Times New Roman"/>
              </a:endParaRPr>
            </a:p>
          </p:txBody>
        </p:sp>
        <p:grpSp>
          <p:nvGrpSpPr>
            <p:cNvPr id="76" name="Grupo 75">
              <a:extLst>
                <a:ext uri="{FF2B5EF4-FFF2-40B4-BE49-F238E27FC236}">
                  <a16:creationId xmlns:a16="http://schemas.microsoft.com/office/drawing/2014/main" id="{723A5E9E-08DA-42DA-A0AB-81679EDB29A8}"/>
                </a:ext>
              </a:extLst>
            </p:cNvPr>
            <p:cNvGrpSpPr/>
            <p:nvPr/>
          </p:nvGrpSpPr>
          <p:grpSpPr>
            <a:xfrm>
              <a:off x="8730927" y="2882277"/>
              <a:ext cx="1554159" cy="392159"/>
              <a:chOff x="572814" y="1682199"/>
              <a:chExt cx="1554159" cy="392159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CC5837A5-BD8A-486E-849F-6D1E6E502899}"/>
                  </a:ext>
                </a:extLst>
              </p:cNvPr>
              <p:cNvSpPr/>
              <p:nvPr/>
            </p:nvSpPr>
            <p:spPr>
              <a:xfrm>
                <a:off x="848128" y="1682199"/>
                <a:ext cx="1278845" cy="392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s-E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Austeridad </a:t>
                </a:r>
                <a:endParaRPr lang="es-MX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Times New Roman"/>
                </a:endParaRP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52C79B52-68B3-42B0-AE02-D0D102F833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014" t="25900" r="27944" b="27097"/>
              <a:stretch/>
            </p:blipFill>
            <p:spPr>
              <a:xfrm>
                <a:off x="572814" y="1711892"/>
                <a:ext cx="325962" cy="332771"/>
              </a:xfrm>
              <a:prstGeom prst="rect">
                <a:avLst/>
              </a:prstGeom>
            </p:spPr>
          </p:pic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D11E195B-DE78-4589-9455-A4818DE0ED30}"/>
                </a:ext>
              </a:extLst>
            </p:cNvPr>
            <p:cNvGrpSpPr/>
            <p:nvPr/>
          </p:nvGrpSpPr>
          <p:grpSpPr>
            <a:xfrm>
              <a:off x="8730927" y="3613260"/>
              <a:ext cx="1198246" cy="392159"/>
              <a:chOff x="853566" y="3485800"/>
              <a:chExt cx="1198246" cy="392159"/>
            </a:xfrm>
          </p:grpSpPr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B4985F3C-F0BB-4480-AB45-051001AA8D1A}"/>
                  </a:ext>
                </a:extLst>
              </p:cNvPr>
              <p:cNvSpPr/>
              <p:nvPr/>
            </p:nvSpPr>
            <p:spPr>
              <a:xfrm>
                <a:off x="1127443" y="3485800"/>
                <a:ext cx="924369" cy="392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s-E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Control</a:t>
                </a:r>
                <a:endParaRPr lang="es-MX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Times New Roman"/>
                </a:endParaRPr>
              </a:p>
            </p:txBody>
          </p:sp>
          <p:pic>
            <p:nvPicPr>
              <p:cNvPr id="73" name="Imagen 72">
                <a:extLst>
                  <a:ext uri="{FF2B5EF4-FFF2-40B4-BE49-F238E27FC236}">
                    <a16:creationId xmlns:a16="http://schemas.microsoft.com/office/drawing/2014/main" id="{427D895F-CC3B-48F3-BA90-53C591EB9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014" t="25900" r="27944" b="27097"/>
              <a:stretch/>
            </p:blipFill>
            <p:spPr>
              <a:xfrm>
                <a:off x="853566" y="3515493"/>
                <a:ext cx="325962" cy="332771"/>
              </a:xfrm>
              <a:prstGeom prst="rect">
                <a:avLst/>
              </a:prstGeom>
            </p:spPr>
          </p:pic>
        </p:grpSp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3685C490-4119-4477-98C7-1A7455905A00}"/>
              </a:ext>
            </a:extLst>
          </p:cNvPr>
          <p:cNvGrpSpPr/>
          <p:nvPr/>
        </p:nvGrpSpPr>
        <p:grpSpPr>
          <a:xfrm>
            <a:off x="7033456" y="4715121"/>
            <a:ext cx="4139972" cy="1091288"/>
            <a:chOff x="7066402" y="4726528"/>
            <a:chExt cx="4139972" cy="1091288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6F3EF386-00D9-45EF-A976-2A4A9A0B7BEC}"/>
                </a:ext>
              </a:extLst>
            </p:cNvPr>
            <p:cNvSpPr/>
            <p:nvPr/>
          </p:nvSpPr>
          <p:spPr>
            <a:xfrm>
              <a:off x="7066402" y="5033498"/>
              <a:ext cx="1400576" cy="392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s-ES" b="1" dirty="0">
                  <a:solidFill>
                    <a:srgbClr val="800000"/>
                  </a:solidFill>
                </a:rPr>
                <a:t>Obligaciones</a:t>
              </a:r>
              <a:endParaRPr lang="es-MX" b="1" dirty="0">
                <a:solidFill>
                  <a:srgbClr val="800000"/>
                </a:solidFill>
                <a:ea typeface="Calibri"/>
                <a:cs typeface="Times New Roman"/>
              </a:endParaRPr>
            </a:p>
          </p:txBody>
        </p:sp>
        <p:grpSp>
          <p:nvGrpSpPr>
            <p:cNvPr id="87" name="Grupo 86">
              <a:extLst>
                <a:ext uri="{FF2B5EF4-FFF2-40B4-BE49-F238E27FC236}">
                  <a16:creationId xmlns:a16="http://schemas.microsoft.com/office/drawing/2014/main" id="{4F90F249-EC16-4290-B182-765B5662AF41}"/>
                </a:ext>
              </a:extLst>
            </p:cNvPr>
            <p:cNvGrpSpPr/>
            <p:nvPr/>
          </p:nvGrpSpPr>
          <p:grpSpPr>
            <a:xfrm>
              <a:off x="8734007" y="4726528"/>
              <a:ext cx="1849928" cy="392159"/>
              <a:chOff x="6556070" y="2840066"/>
              <a:chExt cx="1849928" cy="392159"/>
            </a:xfrm>
          </p:grpSpPr>
          <p:sp>
            <p:nvSpPr>
              <p:cNvPr id="81" name="Rectángulo 80">
                <a:extLst>
                  <a:ext uri="{FF2B5EF4-FFF2-40B4-BE49-F238E27FC236}">
                    <a16:creationId xmlns:a16="http://schemas.microsoft.com/office/drawing/2014/main" id="{E6CAC72B-B3B3-42D4-8238-B4C09A7F46C4}"/>
                  </a:ext>
                </a:extLst>
              </p:cNvPr>
              <p:cNvSpPr/>
              <p:nvPr/>
            </p:nvSpPr>
            <p:spPr>
              <a:xfrm>
                <a:off x="6817698" y="2840066"/>
                <a:ext cx="1588300" cy="392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s-E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Transparencia</a:t>
                </a:r>
                <a:endParaRPr lang="es-MX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libri"/>
                  <a:cs typeface="Times New Roman"/>
                </a:endParaRPr>
              </a:p>
            </p:txBody>
          </p:sp>
          <p:pic>
            <p:nvPicPr>
              <p:cNvPr id="82" name="Imagen 81">
                <a:extLst>
                  <a:ext uri="{FF2B5EF4-FFF2-40B4-BE49-F238E27FC236}">
                    <a16:creationId xmlns:a16="http://schemas.microsoft.com/office/drawing/2014/main" id="{8A259656-BF73-4BB2-9CE3-74D68704D9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014" t="25900" r="27944" b="27097"/>
              <a:stretch/>
            </p:blipFill>
            <p:spPr>
              <a:xfrm>
                <a:off x="6556070" y="2865914"/>
                <a:ext cx="325962" cy="332771"/>
              </a:xfrm>
              <a:prstGeom prst="rect">
                <a:avLst/>
              </a:prstGeom>
            </p:spPr>
          </p:pic>
        </p:grpSp>
        <p:grpSp>
          <p:nvGrpSpPr>
            <p:cNvPr id="88" name="Grupo 87">
              <a:extLst>
                <a:ext uri="{FF2B5EF4-FFF2-40B4-BE49-F238E27FC236}">
                  <a16:creationId xmlns:a16="http://schemas.microsoft.com/office/drawing/2014/main" id="{03A42551-3C06-4350-9006-54B098E53815}"/>
                </a:ext>
              </a:extLst>
            </p:cNvPr>
            <p:cNvGrpSpPr/>
            <p:nvPr/>
          </p:nvGrpSpPr>
          <p:grpSpPr>
            <a:xfrm>
              <a:off x="8734007" y="5425657"/>
              <a:ext cx="2472367" cy="392159"/>
              <a:chOff x="6582665" y="3948778"/>
              <a:chExt cx="2472367" cy="392159"/>
            </a:xfrm>
          </p:grpSpPr>
          <p:sp>
            <p:nvSpPr>
              <p:cNvPr id="83" name="Rectángulo 82">
                <a:extLst>
                  <a:ext uri="{FF2B5EF4-FFF2-40B4-BE49-F238E27FC236}">
                    <a16:creationId xmlns:a16="http://schemas.microsoft.com/office/drawing/2014/main" id="{77FA7A55-10F9-49CE-8A4C-9D91E974BD71}"/>
                  </a:ext>
                </a:extLst>
              </p:cNvPr>
              <p:cNvSpPr/>
              <p:nvPr/>
            </p:nvSpPr>
            <p:spPr>
              <a:xfrm>
                <a:off x="6843369" y="3948778"/>
                <a:ext cx="2211663" cy="392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s-MX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Rendición de cuentas</a:t>
                </a:r>
              </a:p>
            </p:txBody>
          </p:sp>
          <p:pic>
            <p:nvPicPr>
              <p:cNvPr id="84" name="Imagen 83">
                <a:extLst>
                  <a:ext uri="{FF2B5EF4-FFF2-40B4-BE49-F238E27FC236}">
                    <a16:creationId xmlns:a16="http://schemas.microsoft.com/office/drawing/2014/main" id="{D66FBC8F-4AD4-4505-BC5E-10A18105BF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014" t="25900" r="27944" b="27097"/>
              <a:stretch/>
            </p:blipFill>
            <p:spPr>
              <a:xfrm>
                <a:off x="6582665" y="3982216"/>
                <a:ext cx="325962" cy="332771"/>
              </a:xfrm>
              <a:prstGeom prst="rect">
                <a:avLst/>
              </a:prstGeom>
            </p:spPr>
          </p:pic>
        </p:grpSp>
      </p:grpSp>
      <p:sp>
        <p:nvSpPr>
          <p:cNvPr id="94" name="Rectángulo 93">
            <a:extLst>
              <a:ext uri="{FF2B5EF4-FFF2-40B4-BE49-F238E27FC236}">
                <a16:creationId xmlns:a16="http://schemas.microsoft.com/office/drawing/2014/main" id="{678F2FB3-24B8-4A9F-A304-6D13E1121C80}"/>
              </a:ext>
            </a:extLst>
          </p:cNvPr>
          <p:cNvSpPr/>
          <p:nvPr/>
        </p:nvSpPr>
        <p:spPr>
          <a:xfrm>
            <a:off x="3619292" y="3788015"/>
            <a:ext cx="2865155" cy="134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entes Autónomos son ejecutores del gasto,</a:t>
            </a:r>
          </a:p>
          <a:p>
            <a:pPr algn="just">
              <a:lnSpc>
                <a:spcPct val="115000"/>
              </a:lnSpc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están obligados a cumplir con: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33F2B1EF-10A8-45C9-9FB1-7BABE55DE7D8}"/>
              </a:ext>
            </a:extLst>
          </p:cNvPr>
          <p:cNvGrpSpPr/>
          <p:nvPr/>
        </p:nvGrpSpPr>
        <p:grpSpPr>
          <a:xfrm>
            <a:off x="1613648" y="820362"/>
            <a:ext cx="10578351" cy="2036240"/>
            <a:chOff x="1613648" y="706633"/>
            <a:chExt cx="10578351" cy="2036240"/>
          </a:xfrm>
        </p:grpSpPr>
        <p:sp>
          <p:nvSpPr>
            <p:cNvPr id="86" name="Rectángulo 85">
              <a:extLst>
                <a:ext uri="{FF2B5EF4-FFF2-40B4-BE49-F238E27FC236}">
                  <a16:creationId xmlns:a16="http://schemas.microsoft.com/office/drawing/2014/main" id="{2C2A03B2-742C-40F8-B2FC-2F7CA6E915A2}"/>
                </a:ext>
              </a:extLst>
            </p:cNvPr>
            <p:cNvSpPr/>
            <p:nvPr/>
          </p:nvSpPr>
          <p:spPr>
            <a:xfrm>
              <a:off x="6154090" y="1722637"/>
              <a:ext cx="6037909" cy="392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Desarrollo de actividades sociales o económicas prioritarias</a:t>
              </a:r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id="{DED0BDCC-D63C-4FC2-85DA-317356D8A4FD}"/>
                </a:ext>
              </a:extLst>
            </p:cNvPr>
            <p:cNvSpPr/>
            <p:nvPr/>
          </p:nvSpPr>
          <p:spPr>
            <a:xfrm>
              <a:off x="6149432" y="1240338"/>
              <a:ext cx="2489311" cy="392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Reglas de operación</a:t>
              </a:r>
            </a:p>
          </p:txBody>
        </p:sp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id="{601CA32C-CA6B-4802-80A8-650A1DFDF5F2}"/>
                </a:ext>
              </a:extLst>
            </p:cNvPr>
            <p:cNvSpPr/>
            <p:nvPr/>
          </p:nvSpPr>
          <p:spPr>
            <a:xfrm>
              <a:off x="1613648" y="1249124"/>
              <a:ext cx="2676014" cy="1029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Subsidios, Transferencias y Recursos Autogenerados</a:t>
              </a:r>
            </a:p>
            <a:p>
              <a:pPr algn="just">
                <a:lnSpc>
                  <a:spcPct val="115000"/>
                </a:lnSpc>
              </a:pPr>
              <a:r>
                <a:rPr lang="es-E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(Recursos Públicos)</a:t>
              </a:r>
            </a:p>
          </p:txBody>
        </p:sp>
        <p:sp>
          <p:nvSpPr>
            <p:cNvPr id="101" name="Flecha: curvada hacia abajo 100">
              <a:extLst>
                <a:ext uri="{FF2B5EF4-FFF2-40B4-BE49-F238E27FC236}">
                  <a16:creationId xmlns:a16="http://schemas.microsoft.com/office/drawing/2014/main" id="{786B1E99-9C84-4AC2-BF92-950D59026190}"/>
                </a:ext>
              </a:extLst>
            </p:cNvPr>
            <p:cNvSpPr/>
            <p:nvPr/>
          </p:nvSpPr>
          <p:spPr>
            <a:xfrm>
              <a:off x="3532095" y="706633"/>
              <a:ext cx="3786428" cy="548741"/>
            </a:xfrm>
            <a:prstGeom prst="curvedDownArrow">
              <a:avLst/>
            </a:prstGeom>
            <a:solidFill>
              <a:srgbClr val="9B1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02" name="Flecha: curvada hacia abajo 101">
              <a:extLst>
                <a:ext uri="{FF2B5EF4-FFF2-40B4-BE49-F238E27FC236}">
                  <a16:creationId xmlns:a16="http://schemas.microsoft.com/office/drawing/2014/main" id="{2BAB3B99-3E10-476F-B5E4-E573E945069D}"/>
                </a:ext>
              </a:extLst>
            </p:cNvPr>
            <p:cNvSpPr/>
            <p:nvPr/>
          </p:nvSpPr>
          <p:spPr>
            <a:xfrm flipV="1">
              <a:off x="3532095" y="2194133"/>
              <a:ext cx="3786427" cy="548740"/>
            </a:xfrm>
            <a:prstGeom prst="curvedDownArrow">
              <a:avLst/>
            </a:prstGeom>
            <a:solidFill>
              <a:srgbClr val="9B1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pic>
        <p:nvPicPr>
          <p:cNvPr id="106" name="Imagen 105">
            <a:extLst>
              <a:ext uri="{FF2B5EF4-FFF2-40B4-BE49-F238E27FC236}">
                <a16:creationId xmlns:a16="http://schemas.microsoft.com/office/drawing/2014/main" id="{21C3C330-AD1C-4A95-AFC7-A44CDE4EF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080" y="719926"/>
            <a:ext cx="1151995" cy="1151995"/>
          </a:xfrm>
          <a:prstGeom prst="rect">
            <a:avLst/>
          </a:prstGeom>
        </p:spPr>
      </p:pic>
      <p:sp>
        <p:nvSpPr>
          <p:cNvPr id="108" name="Abrir llave 107">
            <a:extLst>
              <a:ext uri="{FF2B5EF4-FFF2-40B4-BE49-F238E27FC236}">
                <a16:creationId xmlns:a16="http://schemas.microsoft.com/office/drawing/2014/main" id="{40933C35-4244-4EEF-A066-50B53241ADEF}"/>
              </a:ext>
            </a:extLst>
          </p:cNvPr>
          <p:cNvSpPr/>
          <p:nvPr/>
        </p:nvSpPr>
        <p:spPr>
          <a:xfrm>
            <a:off x="3394226" y="3372437"/>
            <a:ext cx="325962" cy="1984765"/>
          </a:xfrm>
          <a:prstGeom prst="leftBrace">
            <a:avLst/>
          </a:prstGeom>
          <a:ln w="28575">
            <a:solidFill>
              <a:srgbClr val="9B13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9" name="Abrir llave 108">
            <a:extLst>
              <a:ext uri="{FF2B5EF4-FFF2-40B4-BE49-F238E27FC236}">
                <a16:creationId xmlns:a16="http://schemas.microsoft.com/office/drawing/2014/main" id="{6A9158FE-3929-454B-BEBB-1DD32BA21EA5}"/>
              </a:ext>
            </a:extLst>
          </p:cNvPr>
          <p:cNvSpPr/>
          <p:nvPr/>
        </p:nvSpPr>
        <p:spPr>
          <a:xfrm>
            <a:off x="6520041" y="2922910"/>
            <a:ext cx="396055" cy="2883820"/>
          </a:xfrm>
          <a:prstGeom prst="leftBrace">
            <a:avLst/>
          </a:prstGeom>
          <a:ln w="28575">
            <a:solidFill>
              <a:srgbClr val="9B13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Abrir llave 111">
            <a:extLst>
              <a:ext uri="{FF2B5EF4-FFF2-40B4-BE49-F238E27FC236}">
                <a16:creationId xmlns:a16="http://schemas.microsoft.com/office/drawing/2014/main" id="{2B8B0FEC-5598-4BF9-91DE-E7D0F7AF7FDC}"/>
              </a:ext>
            </a:extLst>
          </p:cNvPr>
          <p:cNvSpPr/>
          <p:nvPr/>
        </p:nvSpPr>
        <p:spPr>
          <a:xfrm>
            <a:off x="8486730" y="2768341"/>
            <a:ext cx="241018" cy="1559595"/>
          </a:xfrm>
          <a:prstGeom prst="leftBrace">
            <a:avLst/>
          </a:prstGeom>
          <a:ln w="28575">
            <a:solidFill>
              <a:srgbClr val="9B13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Abrir llave 112">
            <a:extLst>
              <a:ext uri="{FF2B5EF4-FFF2-40B4-BE49-F238E27FC236}">
                <a16:creationId xmlns:a16="http://schemas.microsoft.com/office/drawing/2014/main" id="{4132ED62-C71B-456A-B544-C79296F2680A}"/>
              </a:ext>
            </a:extLst>
          </p:cNvPr>
          <p:cNvSpPr/>
          <p:nvPr/>
        </p:nvSpPr>
        <p:spPr>
          <a:xfrm>
            <a:off x="8465864" y="4461917"/>
            <a:ext cx="241018" cy="1559595"/>
          </a:xfrm>
          <a:prstGeom prst="leftBrace">
            <a:avLst/>
          </a:prstGeom>
          <a:ln w="28575">
            <a:solidFill>
              <a:srgbClr val="9B13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5" name="Imagen 114">
            <a:extLst>
              <a:ext uri="{FF2B5EF4-FFF2-40B4-BE49-F238E27FC236}">
                <a16:creationId xmlns:a16="http://schemas.microsoft.com/office/drawing/2014/main" id="{3E8777C7-EB91-4978-9F8C-13BDDB289F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47" r="21213" b="9197"/>
          <a:stretch/>
        </p:blipFill>
        <p:spPr>
          <a:xfrm>
            <a:off x="4609127" y="1191322"/>
            <a:ext cx="1527033" cy="1190428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E341F713-8766-43E3-88DB-010C10F9E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382" y="3175184"/>
            <a:ext cx="1511550" cy="801122"/>
          </a:xfrm>
          <a:prstGeom prst="rect">
            <a:avLst/>
          </a:prstGeom>
        </p:spPr>
      </p:pic>
      <p:pic>
        <p:nvPicPr>
          <p:cNvPr id="119" name="Imagen 118">
            <a:extLst>
              <a:ext uri="{FF2B5EF4-FFF2-40B4-BE49-F238E27FC236}">
                <a16:creationId xmlns:a16="http://schemas.microsoft.com/office/drawing/2014/main" id="{BA0C8D93-AD61-4997-B1D0-DA2761139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969" y="4077326"/>
            <a:ext cx="1583124" cy="15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8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5FC25802-49BB-453F-915E-35665E641379}"/>
              </a:ext>
            </a:extLst>
          </p:cNvPr>
          <p:cNvSpPr txBox="1">
            <a:spLocks/>
          </p:cNvSpPr>
          <p:nvPr/>
        </p:nvSpPr>
        <p:spPr>
          <a:xfrm>
            <a:off x="653507" y="1379785"/>
            <a:ext cx="4348065" cy="4348065"/>
          </a:xfrm>
          <a:prstGeom prst="octagon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93 Subsidios y subvenciones</a:t>
            </a:r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6AC27E65-7116-4D9C-B896-BEEF5B853009}"/>
              </a:ext>
            </a:extLst>
          </p:cNvPr>
          <p:cNvSpPr txBox="1">
            <a:spLocks/>
          </p:cNvSpPr>
          <p:nvPr/>
        </p:nvSpPr>
        <p:spPr>
          <a:xfrm>
            <a:off x="1407002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FEDERAL</a:t>
            </a:r>
          </a:p>
        </p:txBody>
      </p:sp>
      <p:sp>
        <p:nvSpPr>
          <p:cNvPr id="19" name="Marcador de contenido 9">
            <a:extLst>
              <a:ext uri="{FF2B5EF4-FFF2-40B4-BE49-F238E27FC236}">
                <a16:creationId xmlns:a16="http://schemas.microsoft.com/office/drawing/2014/main" id="{EA083795-D11B-4C97-BA1D-2FE60995333E}"/>
              </a:ext>
            </a:extLst>
          </p:cNvPr>
          <p:cNvSpPr txBox="1">
            <a:spLocks/>
          </p:cNvSpPr>
          <p:nvPr/>
        </p:nvSpPr>
        <p:spPr>
          <a:xfrm>
            <a:off x="1822811" y="4029969"/>
            <a:ext cx="1980000" cy="93996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Ordinario</a:t>
            </a:r>
          </a:p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Específico</a:t>
            </a:r>
          </a:p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Extraordinario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id="{8BE1B660-5B85-49D1-9621-89D1D162C586}"/>
              </a:ext>
            </a:extLst>
          </p:cNvPr>
          <p:cNvSpPr txBox="1">
            <a:spLocks/>
          </p:cNvSpPr>
          <p:nvPr/>
        </p:nvSpPr>
        <p:spPr>
          <a:xfrm>
            <a:off x="4550158" y="1554523"/>
            <a:ext cx="3998591" cy="3998591"/>
          </a:xfrm>
          <a:prstGeom prst="decagon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18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91 Transferencias y Asignaciones</a:t>
            </a:r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921AC99B-A22B-4E69-90C2-0A4262011A79}"/>
              </a:ext>
            </a:extLst>
          </p:cNvPr>
          <p:cNvSpPr txBox="1">
            <a:spLocks/>
          </p:cNvSpPr>
          <p:nvPr/>
        </p:nvSpPr>
        <p:spPr>
          <a:xfrm>
            <a:off x="508088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ZA" sz="66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ESTATAL</a:t>
            </a:r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C6985BBB-0EAA-4E8F-B294-0E181B1E79A6}"/>
              </a:ext>
            </a:extLst>
          </p:cNvPr>
          <p:cNvSpPr txBox="1">
            <a:spLocks/>
          </p:cNvSpPr>
          <p:nvPr/>
        </p:nvSpPr>
        <p:spPr>
          <a:xfrm>
            <a:off x="4972115" y="3870125"/>
            <a:ext cx="2957195" cy="14333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20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Participaciones Federales</a:t>
            </a:r>
          </a:p>
          <a:p>
            <a:pPr marL="171450" marR="0" lvl="0" indent="-171450" algn="ctr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MX" sz="20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Ingresos locales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Ordinario</a:t>
            </a:r>
          </a:p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Específico</a:t>
            </a:r>
          </a:p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Extraordinario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0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Marcador de texto 5">
            <a:extLst>
              <a:ext uri="{FF2B5EF4-FFF2-40B4-BE49-F238E27FC236}">
                <a16:creationId xmlns:a16="http://schemas.microsoft.com/office/drawing/2014/main" id="{2DE51EA1-8218-4E79-BE77-F895FE6ACFC0}"/>
              </a:ext>
            </a:extLst>
          </p:cNvPr>
          <p:cNvSpPr txBox="1">
            <a:spLocks/>
          </p:cNvSpPr>
          <p:nvPr/>
        </p:nvSpPr>
        <p:spPr>
          <a:xfrm>
            <a:off x="8107573" y="1999279"/>
            <a:ext cx="3236343" cy="3309778"/>
          </a:xfrm>
          <a:prstGeom prst="ellipse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18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rgbClr val="86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86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78 Ingresos por Venta de Bienes y Prestación de Servicios de los Poderes Legislativo y Judicial, y de los Órganos Autónomos</a:t>
            </a:r>
          </a:p>
        </p:txBody>
      </p:sp>
      <p:sp>
        <p:nvSpPr>
          <p:cNvPr id="24" name="Marcador de texto 8">
            <a:extLst>
              <a:ext uri="{FF2B5EF4-FFF2-40B4-BE49-F238E27FC236}">
                <a16:creationId xmlns:a16="http://schemas.microsoft.com/office/drawing/2014/main" id="{BDE322EB-8676-4717-AF09-2D679EE113EE}"/>
              </a:ext>
            </a:extLst>
          </p:cNvPr>
          <p:cNvSpPr txBox="1">
            <a:spLocks/>
          </p:cNvSpPr>
          <p:nvPr/>
        </p:nvSpPr>
        <p:spPr>
          <a:xfrm>
            <a:off x="8195394" y="2018950"/>
            <a:ext cx="3060699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ZA" sz="66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RECURSOS AUTOGENERADOS</a:t>
            </a:r>
          </a:p>
        </p:txBody>
      </p:sp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5621AB95-89A8-4613-9A39-A35AEF4B0F6A}"/>
              </a:ext>
            </a:extLst>
          </p:cNvPr>
          <p:cNvSpPr/>
          <p:nvPr/>
        </p:nvSpPr>
        <p:spPr>
          <a:xfrm rot="10800000">
            <a:off x="9023529" y="1755222"/>
            <a:ext cx="1404425" cy="780545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2B793C8A-5385-46E8-9958-BAA677744D4E}"/>
              </a:ext>
            </a:extLst>
          </p:cNvPr>
          <p:cNvSpPr/>
          <p:nvPr/>
        </p:nvSpPr>
        <p:spPr>
          <a:xfrm>
            <a:off x="9426298" y="5372030"/>
            <a:ext cx="598889" cy="381783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2 CuadroTexto">
            <a:extLst>
              <a:ext uri="{FF2B5EF4-FFF2-40B4-BE49-F238E27FC236}">
                <a16:creationId xmlns:a16="http://schemas.microsoft.com/office/drawing/2014/main" id="{CDCDA2DE-A54B-48D4-B666-1819EE6CBE59}"/>
              </a:ext>
            </a:extLst>
          </p:cNvPr>
          <p:cNvSpPr txBox="1"/>
          <p:nvPr/>
        </p:nvSpPr>
        <p:spPr>
          <a:xfrm>
            <a:off x="575651" y="236520"/>
            <a:ext cx="7527061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spc="50" dirty="0">
                <a:solidFill>
                  <a:schemeClr val="accent2">
                    <a:lumMod val="50000"/>
                  </a:schemeClr>
                </a:solidFill>
                <a:latin typeface="Raleway" pitchFamily="2" charset="0"/>
              </a:rPr>
              <a:t>FUENTES DE FINANCIAMIENTO</a:t>
            </a:r>
          </a:p>
          <a:p>
            <a:endParaRPr lang="es-MX" sz="2400" b="1" spc="50" dirty="0">
              <a:solidFill>
                <a:schemeClr val="accent2">
                  <a:lumMod val="50000"/>
                </a:schemeClr>
              </a:solidFill>
              <a:latin typeface="Raleway" pitchFamily="2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9523A60-C531-478E-97AB-62AB18B70EE1}"/>
              </a:ext>
            </a:extLst>
          </p:cNvPr>
          <p:cNvGrpSpPr/>
          <p:nvPr/>
        </p:nvGrpSpPr>
        <p:grpSpPr>
          <a:xfrm>
            <a:off x="675773" y="678454"/>
            <a:ext cx="5256000" cy="60650"/>
            <a:chOff x="1039398" y="1123853"/>
            <a:chExt cx="5218024" cy="68993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6E3AE32-22C3-4087-AF9A-DE81C568700D}"/>
                </a:ext>
              </a:extLst>
            </p:cNvPr>
            <p:cNvSpPr/>
            <p:nvPr/>
          </p:nvSpPr>
          <p:spPr>
            <a:xfrm>
              <a:off x="1152566" y="1123853"/>
              <a:ext cx="510485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42A76851-1EE5-42BE-A7B3-756A971CA14A}"/>
                </a:ext>
              </a:extLst>
            </p:cNvPr>
            <p:cNvSpPr/>
            <p:nvPr/>
          </p:nvSpPr>
          <p:spPr>
            <a:xfrm>
              <a:off x="1039398" y="1147127"/>
              <a:ext cx="5104856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05647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>
            <a:extLst>
              <a:ext uri="{FF2B5EF4-FFF2-40B4-BE49-F238E27FC236}">
                <a16:creationId xmlns:a16="http://schemas.microsoft.com/office/drawing/2014/main" id="{5D589C7F-868C-4AF5-A910-76DB6D4E5CF7}"/>
              </a:ext>
            </a:extLst>
          </p:cNvPr>
          <p:cNvSpPr txBox="1"/>
          <p:nvPr/>
        </p:nvSpPr>
        <p:spPr bwMode="auto">
          <a:xfrm>
            <a:off x="2292979" y="2035376"/>
            <a:ext cx="7606041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>
              <a:lnSpc>
                <a:spcPct val="80000"/>
              </a:lnSpc>
              <a:defRPr/>
            </a:pPr>
            <a:r>
              <a:rPr lang="es-ES" sz="4800" b="1" dirty="0">
                <a:solidFill>
                  <a:schemeClr val="accent2">
                    <a:lumMod val="50000"/>
                  </a:schemeClr>
                </a:solidFill>
                <a:latin typeface="Raleway" pitchFamily="2" charset="0"/>
              </a:rPr>
              <a:t>RECOMENDACIONES </a:t>
            </a:r>
          </a:p>
          <a:p>
            <a:pPr algn="ctr" defTabSz="1828434">
              <a:lnSpc>
                <a:spcPct val="80000"/>
              </a:lnSpc>
              <a:defRPr/>
            </a:pPr>
            <a:r>
              <a:rPr lang="es-ES" sz="4800" b="1" dirty="0">
                <a:solidFill>
                  <a:schemeClr val="accent2">
                    <a:lumMod val="50000"/>
                  </a:schemeClr>
                </a:solidFill>
                <a:latin typeface="Raleway" pitchFamily="2" charset="0"/>
              </a:rPr>
              <a:t>PARA LA FORMULACIÓN </a:t>
            </a:r>
          </a:p>
          <a:p>
            <a:pPr algn="ctr" defTabSz="1828434">
              <a:lnSpc>
                <a:spcPct val="80000"/>
              </a:lnSpc>
              <a:defRPr/>
            </a:pPr>
            <a:r>
              <a:rPr lang="es-ES" sz="4800" b="1" dirty="0">
                <a:solidFill>
                  <a:schemeClr val="accent2">
                    <a:lumMod val="50000"/>
                  </a:schemeClr>
                </a:solidFill>
                <a:latin typeface="Raleway" pitchFamily="2" charset="0"/>
              </a:rPr>
              <a:t>DEL PAO 2025</a:t>
            </a:r>
            <a:endParaRPr lang="ru-RU" sz="4800" b="1" kern="10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5775EEB-8910-4750-8400-148BBBF9B8BA}"/>
              </a:ext>
            </a:extLst>
          </p:cNvPr>
          <p:cNvGrpSpPr/>
          <p:nvPr/>
        </p:nvGrpSpPr>
        <p:grpSpPr>
          <a:xfrm>
            <a:off x="3486988" y="3797002"/>
            <a:ext cx="5218024" cy="68993"/>
            <a:chOff x="1039398" y="1123853"/>
            <a:chExt cx="5218024" cy="6899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F5842F21-20A0-4F62-B4CF-1EC0E28131C9}"/>
                </a:ext>
              </a:extLst>
            </p:cNvPr>
            <p:cNvSpPr/>
            <p:nvPr/>
          </p:nvSpPr>
          <p:spPr>
            <a:xfrm>
              <a:off x="1152566" y="1123853"/>
              <a:ext cx="510485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7B582A-1F29-47EC-8AE4-593F37D907E1}"/>
                </a:ext>
              </a:extLst>
            </p:cNvPr>
            <p:cNvSpPr/>
            <p:nvPr/>
          </p:nvSpPr>
          <p:spPr>
            <a:xfrm>
              <a:off x="1039398" y="1147127"/>
              <a:ext cx="5104856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162362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F004D1-120B-42FF-B27A-A594864DE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41" y="670245"/>
            <a:ext cx="10092018" cy="824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Raleway" pitchFamily="2" charset="0"/>
              </a:rPr>
              <a:t>Elaborar el PAO de acuerdo a los siguientes capítulos del Clasificador por Objeto del Gasto: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CD73957-76A3-4B22-B841-3E64835AA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425344"/>
              </p:ext>
            </p:extLst>
          </p:nvPr>
        </p:nvGraphicFramePr>
        <p:xfrm>
          <a:off x="2103345" y="1667102"/>
          <a:ext cx="6553200" cy="328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32C1301B-8F13-48D7-BAAD-6292BF685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55488">
            <a:off x="9203315" y="3292134"/>
            <a:ext cx="2696289" cy="269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0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E7DF871-67FB-46EF-A497-5EB39137E914}"/>
              </a:ext>
            </a:extLst>
          </p:cNvPr>
          <p:cNvSpPr txBox="1">
            <a:spLocks/>
          </p:cNvSpPr>
          <p:nvPr/>
        </p:nvSpPr>
        <p:spPr>
          <a:xfrm>
            <a:off x="486335" y="553788"/>
            <a:ext cx="9939618" cy="62631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400" dirty="0">
                <a:latin typeface="Raleway" pitchFamily="2" charset="0"/>
              </a:rPr>
              <a:t>No se deben considerar los siguientes capítulos para proyectos “abiertos”: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B548E2F-39F1-4596-95AF-65E166411C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601402"/>
              </p:ext>
            </p:extLst>
          </p:nvPr>
        </p:nvGraphicFramePr>
        <p:xfrm>
          <a:off x="3299011" y="1260786"/>
          <a:ext cx="7028330" cy="4336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Paso prohibido png imágenes | PNGWing">
            <a:extLst>
              <a:ext uri="{FF2B5EF4-FFF2-40B4-BE49-F238E27FC236}">
                <a16:creationId xmlns:a16="http://schemas.microsoft.com/office/drawing/2014/main" id="{416A4300-3CD7-4F3C-83A4-632ABBEFE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60" b="97216" l="2500" r="95556">
                        <a14:foregroundMark x1="21667" y1="8121" x2="17222" y2="22970"/>
                        <a14:foregroundMark x1="17222" y1="22970" x2="26944" y2="33643"/>
                        <a14:foregroundMark x1="26944" y1="33643" x2="42222" y2="39907"/>
                        <a14:foregroundMark x1="42222" y1="39907" x2="43611" y2="48492"/>
                        <a14:foregroundMark x1="50556" y1="18329" x2="47222" y2="16241"/>
                        <a14:foregroundMark x1="46667" y1="27146" x2="38056" y2="11137"/>
                        <a14:foregroundMark x1="38056" y1="11137" x2="52778" y2="6265"/>
                        <a14:foregroundMark x1="52778" y1="6265" x2="55000" y2="19490"/>
                        <a14:foregroundMark x1="55000" y1="19490" x2="48611" y2="26450"/>
                        <a14:foregroundMark x1="85556" y1="29466" x2="94444" y2="58005"/>
                        <a14:foregroundMark x1="94444" y1="58005" x2="93611" y2="61717"/>
                        <a14:foregroundMark x1="88889" y1="71230" x2="70556" y2="83295"/>
                        <a14:foregroundMark x1="86111" y1="73086" x2="97222" y2="56148"/>
                        <a14:foregroundMark x1="97222" y1="56148" x2="95556" y2="41531"/>
                        <a14:foregroundMark x1="95556" y1="41531" x2="89167" y2="33411"/>
                        <a14:foregroundMark x1="85556" y1="29698" x2="69167" y2="17401"/>
                        <a14:foregroundMark x1="29167" y1="15545" x2="29167" y2="15545"/>
                        <a14:foregroundMark x1="14444" y1="28306" x2="4167" y2="56148"/>
                        <a14:foregroundMark x1="4167" y1="56148" x2="6944" y2="69374"/>
                        <a14:foregroundMark x1="6944" y1="69374" x2="15556" y2="77958"/>
                        <a14:foregroundMark x1="2500" y1="51740" x2="2500" y2="51740"/>
                        <a14:foregroundMark x1="46389" y1="8353" x2="46389" y2="8353"/>
                        <a14:foregroundMark x1="42222" y1="28538" x2="43611" y2="32019"/>
                        <a14:foregroundMark x1="53611" y1="48724" x2="53611" y2="48724"/>
                        <a14:foregroundMark x1="52778" y1="33411" x2="50833" y2="41531"/>
                        <a14:foregroundMark x1="57500" y1="58469" x2="61944" y2="94432"/>
                        <a14:foregroundMark x1="61944" y1="94432" x2="66667" y2="97216"/>
                        <a14:foregroundMark x1="37778" y1="92807" x2="39167" y2="93039"/>
                        <a14:foregroundMark x1="33056" y1="97216" x2="33056" y2="97216"/>
                        <a14:foregroundMark x1="47500" y1="1160" x2="47500" y2="1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18" y="2014898"/>
            <a:ext cx="2052918" cy="24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5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74F7D66-E875-4F6C-88B1-2FCCCAA6C2BA}"/>
              </a:ext>
            </a:extLst>
          </p:cNvPr>
          <p:cNvSpPr/>
          <p:nvPr/>
        </p:nvSpPr>
        <p:spPr>
          <a:xfrm>
            <a:off x="519953" y="972670"/>
            <a:ext cx="5940000" cy="932329"/>
          </a:xfrm>
          <a:prstGeom prst="roundRect">
            <a:avLst/>
          </a:prstGeom>
          <a:solidFill>
            <a:srgbClr val="AB1D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latin typeface="Raleway" pitchFamily="2" charset="0"/>
              </a:rPr>
              <a:t>Revisar que la redacción del proyecto se encuentre escrita correctamente en redacción y ortografía.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2BBA0CA-58A1-4C0C-843A-8BF60D21A497}"/>
              </a:ext>
            </a:extLst>
          </p:cNvPr>
          <p:cNvSpPr/>
          <p:nvPr/>
        </p:nvSpPr>
        <p:spPr>
          <a:xfrm>
            <a:off x="2110165" y="2438399"/>
            <a:ext cx="7380000" cy="1299883"/>
          </a:xfrm>
          <a:prstGeom prst="roundRect">
            <a:avLst/>
          </a:prstGeom>
          <a:solidFill>
            <a:srgbClr val="F0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latin typeface="Raleway" pitchFamily="2" charset="0"/>
              </a:rPr>
              <a:t>Copiar el texto del proyecto a un “</a:t>
            </a:r>
            <a:r>
              <a:rPr lang="es-ES" sz="1800" dirty="0" err="1">
                <a:latin typeface="Raleway" pitchFamily="2" charset="0"/>
              </a:rPr>
              <a:t>txt</a:t>
            </a:r>
            <a:r>
              <a:rPr lang="es-ES" sz="1800" dirty="0">
                <a:latin typeface="Raleway" pitchFamily="2" charset="0"/>
              </a:rPr>
              <a:t>” antes de guardarlo en la plataforma, verificando que no se agreguen signos adicionales al texto (verificar que las comillas y signos del texto se encuentren donde corresponden).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A132DBF-2148-4296-9205-F1BAA3B460EB}"/>
              </a:ext>
            </a:extLst>
          </p:cNvPr>
          <p:cNvSpPr/>
          <p:nvPr/>
        </p:nvSpPr>
        <p:spPr>
          <a:xfrm>
            <a:off x="5800165" y="4316507"/>
            <a:ext cx="5400000" cy="932329"/>
          </a:xfrm>
          <a:prstGeom prst="roundRect">
            <a:avLst/>
          </a:prstGeom>
          <a:solidFill>
            <a:srgbClr val="F58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latin typeface="Raleway" pitchFamily="2" charset="0"/>
              </a:rPr>
              <a:t>Verificar que el objeto del gasto seleccionado corresponda a lo que realmente requieren. </a:t>
            </a:r>
          </a:p>
        </p:txBody>
      </p:sp>
      <p:pic>
        <p:nvPicPr>
          <p:cNvPr id="1026" name="Picture 2" descr="Ortografía - Iconos gratis de educación">
            <a:extLst>
              <a:ext uri="{FF2B5EF4-FFF2-40B4-BE49-F238E27FC236}">
                <a16:creationId xmlns:a16="http://schemas.microsoft.com/office/drawing/2014/main" id="{298CFC05-4D4A-4F91-8C84-700942DE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48" y="4110319"/>
            <a:ext cx="1851210" cy="18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eños PNG de correcto para camisetas &amp; Merch">
            <a:extLst>
              <a:ext uri="{FF2B5EF4-FFF2-40B4-BE49-F238E27FC236}">
                <a16:creationId xmlns:a16="http://schemas.microsoft.com/office/drawing/2014/main" id="{5A458578-A706-4D70-A47B-1B2CAEA7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5842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88" y="230222"/>
            <a:ext cx="1941477" cy="19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8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4DC3312-CA4D-4198-BE8F-1FB49682D386}"/>
              </a:ext>
            </a:extLst>
          </p:cNvPr>
          <p:cNvSpPr/>
          <p:nvPr/>
        </p:nvSpPr>
        <p:spPr>
          <a:xfrm>
            <a:off x="5988425" y="3984814"/>
            <a:ext cx="5199529" cy="995082"/>
          </a:xfrm>
          <a:prstGeom prst="roundRect">
            <a:avLst/>
          </a:prstGeom>
          <a:solidFill>
            <a:srgbClr val="5757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>
                <a:latin typeface="Raleway" pitchFamily="2" charset="0"/>
              </a:rPr>
              <a:t>No incrementar presupuesto para honorarios respecto a lo ejercido en el ejercicio anterior. </a:t>
            </a:r>
            <a:endParaRPr lang="es-ES" sz="1800" dirty="0">
              <a:latin typeface="Raleway" pitchFamily="2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0CC6C6A-C129-41E7-9F7B-43AF78E7C106}"/>
              </a:ext>
            </a:extLst>
          </p:cNvPr>
          <p:cNvSpPr/>
          <p:nvPr/>
        </p:nvSpPr>
        <p:spPr>
          <a:xfrm>
            <a:off x="905434" y="838197"/>
            <a:ext cx="6120000" cy="1353671"/>
          </a:xfrm>
          <a:prstGeom prst="roundRect">
            <a:avLst/>
          </a:prstGeom>
          <a:solidFill>
            <a:srgbClr val="BF2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>
                <a:latin typeface="Raleway" pitchFamily="2" charset="0"/>
              </a:rPr>
              <a:t>Especificar la descripción detallada del objeto del gasto de tal manera que tenga correspondencia con el nombre del proyecto, objetivo, meta, actividad y objeto del gasto</a:t>
            </a:r>
            <a:endParaRPr lang="es-MX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B6C45F1-9314-4AA3-AB3F-249933351659}"/>
              </a:ext>
            </a:extLst>
          </p:cNvPr>
          <p:cNvSpPr/>
          <p:nvPr/>
        </p:nvSpPr>
        <p:spPr>
          <a:xfrm>
            <a:off x="3505199" y="2590800"/>
            <a:ext cx="5184000" cy="995082"/>
          </a:xfrm>
          <a:prstGeom prst="roundRect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latin typeface="Raleway" pitchFamily="2" charset="0"/>
              </a:rPr>
              <a:t>Detallar la justificación de manera específica a lo que el objeto del gasto indica. </a:t>
            </a:r>
          </a:p>
        </p:txBody>
      </p:sp>
      <p:pic>
        <p:nvPicPr>
          <p:cNvPr id="2050" name="Picture 2" descr="Presupuesto - Iconos gratis de negocios y finanzas">
            <a:extLst>
              <a:ext uri="{FF2B5EF4-FFF2-40B4-BE49-F238E27FC236}">
                <a16:creationId xmlns:a16="http://schemas.microsoft.com/office/drawing/2014/main" id="{501AA3FD-846C-43A2-AE88-08008066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46" y="3283326"/>
            <a:ext cx="2398057" cy="23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tabilidad PNG Imágenes Transparentes - Pngtree">
            <a:extLst>
              <a:ext uri="{FF2B5EF4-FFF2-40B4-BE49-F238E27FC236}">
                <a16:creationId xmlns:a16="http://schemas.microsoft.com/office/drawing/2014/main" id="{CC3B2885-FDFA-477E-846E-696940319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t="17974" r="16274" b="9870"/>
          <a:stretch/>
        </p:blipFill>
        <p:spPr bwMode="auto">
          <a:xfrm>
            <a:off x="9170894" y="699248"/>
            <a:ext cx="2321859" cy="247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30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1242</Words>
  <Application>Microsoft Office PowerPoint</Application>
  <PresentationFormat>Panorámica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Garet Bold</vt:lpstr>
      <vt:lpstr>Raleway</vt:lpstr>
      <vt:lpstr>Raleway Bold</vt:lpstr>
      <vt:lpstr>Raleway Heavy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Saray Islas Samperio</dc:creator>
  <cp:lastModifiedBy>Subdireccion DCP</cp:lastModifiedBy>
  <cp:revision>24</cp:revision>
  <dcterms:modified xsi:type="dcterms:W3CDTF">2024-08-12T16:06:46Z</dcterms:modified>
</cp:coreProperties>
</file>