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59" r:id="rId12"/>
    <p:sldId id="260" r:id="rId13"/>
    <p:sldId id="268" r:id="rId14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b.mx/afiliatealims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568A9965-BF03-8543-B671-43CB162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1052736"/>
            <a:ext cx="10358120" cy="661720"/>
          </a:xfrm>
        </p:spPr>
        <p:txBody>
          <a:bodyPr/>
          <a:lstStyle/>
          <a:p>
            <a:r>
              <a:rPr lang="es-MX" dirty="0" smtClean="0"/>
              <a:t>CONSTANCIAS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839416" y="1924496"/>
            <a:ext cx="10153128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s-MX" u="sng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Se tiene la posibilidad se tramitar constancias</a:t>
            </a:r>
          </a:p>
          <a:p>
            <a:pPr algn="just">
              <a:buNone/>
            </a:pP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Debes ser alumno inscrito </a:t>
            </a:r>
            <a:endParaRPr lang="es-ES" sz="32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568A9965-BF03-8543-B671-43CB1620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61720"/>
          </a:xfrm>
        </p:spPr>
        <p:txBody>
          <a:bodyPr/>
          <a:lstStyle/>
          <a:p>
            <a:r>
              <a:rPr lang="es-MX" dirty="0"/>
              <a:t>JUSTIFICANTES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39416" y="1196752"/>
            <a:ext cx="10153128" cy="465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s-MX" u="sng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ES" sz="2800" dirty="0">
                <a:latin typeface="Helvetica" pitchFamily="34" charset="0"/>
                <a:cs typeface="Helvetica" pitchFamily="34" charset="0"/>
              </a:rPr>
              <a:t>Documento que avalará la falta académica, más no las tareas y/o las prácticas de laboratorio, esto debido a que se respeta la libertad de cátedra de cada académico.</a:t>
            </a:r>
          </a:p>
          <a:p>
            <a:pPr algn="just">
              <a:buNone/>
            </a:pP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800" dirty="0">
                <a:latin typeface="Helvetica" pitchFamily="34" charset="0"/>
                <a:cs typeface="Helvetica" pitchFamily="34" charset="0"/>
              </a:rPr>
              <a:t>Tener en cuenta que con base en el reglamento escolar ya se tiene un derecho al 20% de inasistencias. </a:t>
            </a: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Por </a:t>
            </a:r>
            <a:r>
              <a:rPr lang="es-ES" sz="2800" dirty="0">
                <a:latin typeface="Helvetica" pitchFamily="34" charset="0"/>
                <a:cs typeface="Helvetica" pitchFamily="34" charset="0"/>
              </a:rPr>
              <a:t>lo que no en todos los casos se extiende el </a:t>
            </a: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documento.</a:t>
            </a: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800" dirty="0">
                <a:latin typeface="Helvetica" pitchFamily="34" charset="0"/>
                <a:cs typeface="Helvetica" pitchFamily="34" charset="0"/>
              </a:rPr>
              <a:t>Se justificará como máximo </a:t>
            </a:r>
            <a:r>
              <a:rPr lang="es-ES" sz="2800" u="sng" dirty="0">
                <a:latin typeface="Helvetica" pitchFamily="34" charset="0"/>
                <a:cs typeface="Helvetica" pitchFamily="34" charset="0"/>
              </a:rPr>
              <a:t>2 veces por semestre </a:t>
            </a:r>
            <a:r>
              <a:rPr lang="es-ES" sz="2800" dirty="0">
                <a:latin typeface="Helvetica" pitchFamily="34" charset="0"/>
                <a:cs typeface="Helvetica" pitchFamily="34" charset="0"/>
              </a:rPr>
              <a:t>(a consideración de cada caso).</a:t>
            </a:r>
            <a:endParaRPr lang="es-ES" sz="32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9416" y="692696"/>
            <a:ext cx="9918700" cy="2431435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sz="2800" dirty="0">
                <a:latin typeface="Helvetica" pitchFamily="34" charset="0"/>
                <a:cs typeface="Helvetica" pitchFamily="34" charset="0"/>
              </a:rPr>
              <a:t>Únicamente se elaborará justificante con receta o resumen clínico expedidos por el IMSS, Servicio Médico Universitario.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Defunción </a:t>
            </a:r>
            <a:r>
              <a:rPr lang="es-ES" sz="2800" dirty="0">
                <a:latin typeface="Helvetica" pitchFamily="34" charset="0"/>
                <a:cs typeface="Helvetica" pitchFamily="34" charset="0"/>
              </a:rPr>
              <a:t>de algún </a:t>
            </a:r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familiar directo </a:t>
            </a:r>
            <a:r>
              <a:rPr lang="es-ES" sz="2800" dirty="0">
                <a:latin typeface="Helvetica" pitchFamily="34" charset="0"/>
                <a:cs typeface="Helvetica" pitchFamily="34" charset="0"/>
              </a:rPr>
              <a:t>(presentar documento que lo avale).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33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type="body" idx="1"/>
          </p:nvPr>
        </p:nvSpPr>
        <p:spPr>
          <a:xfrm>
            <a:off x="1127448" y="2564904"/>
            <a:ext cx="9918700" cy="707886"/>
          </a:xfrm>
        </p:spPr>
        <p:txBody>
          <a:bodyPr/>
          <a:lstStyle/>
          <a:p>
            <a:pPr algn="just"/>
            <a:r>
              <a:rPr lang="es-ES" sz="2800" dirty="0" smtClean="0">
                <a:latin typeface="Helvetica" pitchFamily="34" charset="0"/>
                <a:cs typeface="Helvetica" pitchFamily="34" charset="0"/>
              </a:rPr>
              <a:t>Gracias por la atención</a:t>
            </a:r>
            <a:endParaRPr lang="es-ES" sz="2800" dirty="0">
              <a:latin typeface="Helvetica" pitchFamily="34" charset="0"/>
              <a:cs typeface="Helvetica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345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477328"/>
          </a:xfrm>
        </p:spPr>
        <p:txBody>
          <a:bodyPr/>
          <a:lstStyle/>
          <a:p>
            <a:pPr algn="l"/>
            <a:r>
              <a:rPr lang="es-MX" sz="2400" dirty="0">
                <a:solidFill>
                  <a:schemeClr val="bg1"/>
                </a:solidFill>
              </a:rPr>
              <a:t>L.T.S. </a:t>
            </a:r>
            <a:r>
              <a:rPr lang="es-MX" sz="2400" dirty="0" smtClean="0">
                <a:solidFill>
                  <a:schemeClr val="bg1"/>
                </a:solidFill>
              </a:rPr>
              <a:t>María Estela Guevara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1 (planta alta), Área de Jefaturas 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guevarac@uaeh.edu.mx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t="31100" r="7956" b="14300"/>
          <a:stretch/>
        </p:blipFill>
        <p:spPr>
          <a:xfrm>
            <a:off x="4151784" y="1780220"/>
            <a:ext cx="2379741" cy="263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Ingreso al IMSS </a:t>
            </a:r>
            <a:r>
              <a:rPr lang="es-MX" kern="0" dirty="0" smtClean="0">
                <a:solidFill>
                  <a:schemeClr val="bg1"/>
                </a:solidFill>
              </a:rPr>
              <a:t>y Trámite de Becas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TrabajoSoci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8248" y="49666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77108"/>
          </a:xfrm>
        </p:spPr>
        <p:txBody>
          <a:bodyPr/>
          <a:lstStyle/>
          <a:p>
            <a:pPr algn="ctr"/>
            <a:r>
              <a:rPr lang="es-MX" sz="4400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AFILIACIÓN AL IMSS.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1340768"/>
            <a:ext cx="9918700" cy="892552"/>
          </a:xfrm>
        </p:spPr>
        <p:txBody>
          <a:bodyPr/>
          <a:lstStyle/>
          <a:p>
            <a:r>
              <a:rPr lang="es-MX" sz="2000" dirty="0">
                <a:latin typeface="Helvetica" pitchFamily="34" charset="0"/>
                <a:cs typeface="Helvetica" pitchFamily="34" charset="0"/>
              </a:rPr>
              <a:t>Dirigida a todos los alumnos inscritos en la UAEH.</a:t>
            </a:r>
          </a:p>
          <a:p>
            <a:r>
              <a:rPr lang="es-MX" sz="2000" dirty="0">
                <a:latin typeface="Helvetica" pitchFamily="34" charset="0"/>
                <a:cs typeface="Helvetica" pitchFamily="34" charset="0"/>
              </a:rPr>
              <a:t>En el caso de primer semestre podrán darse de alta en el mes de septiembre.</a:t>
            </a: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13" t="8920" r="5740" b="7081"/>
          <a:stretch>
            <a:fillRect/>
          </a:stretch>
        </p:blipFill>
        <p:spPr bwMode="auto">
          <a:xfrm>
            <a:off x="1127448" y="2060847"/>
            <a:ext cx="7259427" cy="38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9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55440" y="548680"/>
            <a:ext cx="9918700" cy="1692771"/>
          </a:xfrm>
        </p:spPr>
        <p:txBody>
          <a:bodyPr/>
          <a:lstStyle/>
          <a:p>
            <a:pPr marL="514350" indent="-514350">
              <a:buNone/>
            </a:pPr>
            <a:r>
              <a:rPr lang="es-ES" sz="2800" dirty="0">
                <a:latin typeface="Helvetica" pitchFamily="34" charset="0"/>
                <a:cs typeface="Helvetica" pitchFamily="34" charset="0"/>
              </a:rPr>
              <a:t>Ingresar a </a:t>
            </a:r>
            <a:r>
              <a:rPr lang="es-ES" sz="2800" dirty="0">
                <a:latin typeface="Helvetica" pitchFamily="34" charset="0"/>
                <a:cs typeface="Helvetica" pitchFamily="34" charset="0"/>
                <a:hlinkClick r:id="rId2"/>
              </a:rPr>
              <a:t>www.gob.mx/afiliatealimss</a:t>
            </a:r>
            <a:r>
              <a:rPr lang="es-ES" sz="2800" dirty="0">
                <a:latin typeface="Helvetica" pitchFamily="34" charset="0"/>
                <a:cs typeface="Helvetica" pitchFamily="34" charset="0"/>
              </a:rPr>
              <a:t>  en donde aparecerá el siguiente sitio web:</a:t>
            </a:r>
          </a:p>
          <a:p>
            <a:pPr marL="514350" indent="-514350">
              <a:buNone/>
            </a:pPr>
            <a:endParaRPr lang="es-ES" dirty="0">
              <a:latin typeface="Book Antiqua" pitchFamily="18" charset="0"/>
            </a:endParaRPr>
          </a:p>
          <a:p>
            <a:pPr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t="3691" b="4336"/>
          <a:stretch>
            <a:fillRect/>
          </a:stretch>
        </p:blipFill>
        <p:spPr bwMode="auto">
          <a:xfrm>
            <a:off x="1271464" y="1554494"/>
            <a:ext cx="8378445" cy="48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2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1424" y="476672"/>
            <a:ext cx="10358120" cy="492443"/>
          </a:xfrm>
        </p:spPr>
        <p:txBody>
          <a:bodyPr/>
          <a:lstStyle/>
          <a:p>
            <a:r>
              <a:rPr lang="es-MX" sz="3200" u="sng" dirty="0">
                <a:latin typeface="Helvetica" pitchFamily="34" charset="0"/>
                <a:cs typeface="Helvetica" pitchFamily="34" charset="0"/>
              </a:rPr>
              <a:t>Paso 1. </a:t>
            </a:r>
            <a:r>
              <a:rPr lang="es-ES" sz="3200" u="sng" dirty="0">
                <a:latin typeface="Helvetica" pitchFamily="34" charset="0"/>
                <a:cs typeface="Helvetica" pitchFamily="34" charset="0"/>
              </a:rPr>
              <a:t>LOCALIZACIÓN O ASIGNACIÓN DE NSS</a:t>
            </a:r>
            <a:endParaRPr lang="es-MX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280" t="13312" r="18900" b="4731"/>
          <a:stretch/>
        </p:blipFill>
        <p:spPr bwMode="auto">
          <a:xfrm>
            <a:off x="1559495" y="1268760"/>
            <a:ext cx="79345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3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107996"/>
          </a:xfrm>
        </p:spPr>
        <p:txBody>
          <a:bodyPr/>
          <a:lstStyle/>
          <a:p>
            <a:pPr algn="just"/>
            <a:r>
              <a:rPr lang="es-MX" sz="3600" dirty="0">
                <a:latin typeface="Helvetica" pitchFamily="34" charset="0"/>
                <a:cs typeface="Helvetica" pitchFamily="34" charset="0"/>
              </a:rPr>
              <a:t>Paso 2. </a:t>
            </a:r>
            <a:r>
              <a:rPr lang="es-ES" sz="3600" u="sng" dirty="0">
                <a:latin typeface="Helvetica" pitchFamily="34" charset="0"/>
                <a:cs typeface="Helvetica" pitchFamily="34" charset="0"/>
              </a:rPr>
              <a:t>VERIFICACIÓN DE ALTA EN LA ESCUELA </a:t>
            </a:r>
            <a:endParaRPr lang="es-MX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55" t="7192" r="6528" b="5975"/>
          <a:stretch>
            <a:fillRect/>
          </a:stretch>
        </p:blipFill>
        <p:spPr bwMode="auto">
          <a:xfrm>
            <a:off x="1127448" y="1556792"/>
            <a:ext cx="8261116" cy="45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9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615553"/>
          </a:xfrm>
        </p:spPr>
        <p:txBody>
          <a:bodyPr/>
          <a:lstStyle/>
          <a:p>
            <a:r>
              <a:rPr lang="es-MX" sz="4000" u="sng" dirty="0">
                <a:latin typeface="Helvetica" pitchFamily="34" charset="0"/>
                <a:cs typeface="Helvetica" pitchFamily="34" charset="0"/>
              </a:rPr>
              <a:t>Paso 3. REGISTRO EN CLÍNICA</a:t>
            </a:r>
            <a:endParaRPr lang="es-MX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3432" y="1340768"/>
            <a:ext cx="9918700" cy="4924425"/>
          </a:xfrm>
        </p:spPr>
        <p:txBody>
          <a:bodyPr/>
          <a:lstStyle/>
          <a:p>
            <a:r>
              <a:rPr lang="es-MX" sz="2000" dirty="0">
                <a:latin typeface="Helvetica" pitchFamily="34" charset="0"/>
                <a:cs typeface="Helvetica" pitchFamily="34" charset="0"/>
              </a:rPr>
              <a:t>Al terminar este paso el sistema arrojará la hoja de derechos, en ella pegas una fotografía y puedes comenzar a utilizar los servicios médicos del IMSS.</a:t>
            </a:r>
          </a:p>
          <a:p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Opcional al paso número 3… </a:t>
            </a:r>
          </a:p>
          <a:p>
            <a:pPr algn="just">
              <a:buNone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Acude a la UMF correspondiente, al área de archivo o sector técnico a realizar tu alta con la siguiente documentación: </a:t>
            </a:r>
          </a:p>
          <a:p>
            <a:pPr algn="just">
              <a:buNone/>
            </a:pPr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• Número de Seguridad Social expedido por la UAEH</a:t>
            </a:r>
          </a:p>
          <a:p>
            <a:pPr algn="just">
              <a:buNone/>
            </a:pPr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• 1 fotografía infantil reciente (blanco y negro o a color) </a:t>
            </a:r>
          </a:p>
          <a:p>
            <a:pPr algn="just">
              <a:buNone/>
            </a:pPr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• Identificación oficial </a:t>
            </a:r>
          </a:p>
          <a:p>
            <a:pPr algn="just">
              <a:buNone/>
            </a:pPr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algn="just">
              <a:buNone/>
            </a:pPr>
            <a:r>
              <a:rPr lang="es-MX" sz="2000" dirty="0">
                <a:latin typeface="Helvetica" pitchFamily="34" charset="0"/>
                <a:cs typeface="Helvetica" pitchFamily="34" charset="0"/>
              </a:rPr>
              <a:t>• Comprobante de domicilio reciente (recibo agua, luz, teléfono, contrato de arrendamiento, etc. sin importar que sean expedidos a un nombre distinto al tuyo).</a:t>
            </a:r>
          </a:p>
          <a:p>
            <a:endParaRPr lang="es-MX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16" y="3789040"/>
            <a:ext cx="7985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4437112"/>
            <a:ext cx="1372054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589240"/>
            <a:ext cx="933450" cy="84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/>
    </mc:Choice>
    <mc:Fallback xmlns="">
      <p:transition spd="slow" advClick="0" advTm="5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939" y="324993"/>
            <a:ext cx="10358120" cy="1277273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BECAS</a:t>
            </a:r>
            <a:r>
              <a:rPr lang="es-MX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MX" sz="44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1340768"/>
            <a:ext cx="9918700" cy="4462760"/>
          </a:xfrm>
        </p:spPr>
        <p:txBody>
          <a:bodyPr/>
          <a:lstStyle/>
          <a:p>
            <a:r>
              <a:rPr lang="es-MX" sz="2000" dirty="0">
                <a:latin typeface="Helvetica" pitchFamily="34" charset="0"/>
                <a:cs typeface="Helvetica" pitchFamily="34" charset="0"/>
              </a:rPr>
              <a:t>Todas las becas son regidas por convocatorias, las cuales son lanzadas en los meses de enero y agosto aproximadamente. La vía de comunicación es por medio de jefes de grupo en donde se les informa del proceso a seguir, de igual manera se pegan avisos en los tableros que se encuentran en los pasillos del área.</a:t>
            </a:r>
          </a:p>
          <a:p>
            <a:r>
              <a:rPr lang="es-MX" sz="2000" dirty="0">
                <a:latin typeface="Helvetica" pitchFamily="34" charset="0"/>
                <a:cs typeface="Helvetica" pitchFamily="34" charset="0"/>
              </a:rPr>
              <a:t>Por esto es importante que en cuanto elijan a su jefe de grupo </a:t>
            </a:r>
            <a:r>
              <a:rPr lang="es-MX" sz="2000" dirty="0" smtClean="0">
                <a:latin typeface="Helvetica" pitchFamily="34" charset="0"/>
                <a:cs typeface="Helvetica" pitchFamily="34" charset="0"/>
              </a:rPr>
              <a:t>lo </a:t>
            </a:r>
            <a:r>
              <a:rPr lang="es-MX" sz="2000" dirty="0">
                <a:latin typeface="Helvetica" pitchFamily="34" charset="0"/>
                <a:cs typeface="Helvetica" pitchFamily="34" charset="0"/>
              </a:rPr>
              <a:t>notifiquen para tomar sus datos. </a:t>
            </a:r>
            <a:endParaRPr lang="es-MX" sz="2000" dirty="0" smtClean="0">
              <a:latin typeface="Helvetica" pitchFamily="34" charset="0"/>
              <a:cs typeface="Helvetica" pitchFamily="34" charset="0"/>
            </a:endParaRPr>
          </a:p>
          <a:p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r>
              <a:rPr lang="es-MX" sz="2000" dirty="0" smtClean="0">
                <a:latin typeface="Helvetica" pitchFamily="34" charset="0"/>
                <a:cs typeface="Helvetica" pitchFamily="34" charset="0"/>
              </a:rPr>
              <a:t>Becas </a:t>
            </a:r>
            <a:r>
              <a:rPr lang="es-MX" sz="2000" dirty="0">
                <a:latin typeface="Helvetica" pitchFamily="34" charset="0"/>
                <a:cs typeface="Helvetica" pitchFamily="34" charset="0"/>
              </a:rPr>
              <a:t>vigentes:</a:t>
            </a:r>
          </a:p>
          <a:p>
            <a:endParaRPr lang="es-MX" sz="2000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Helvetica" pitchFamily="34" charset="0"/>
                <a:cs typeface="Helvetica" pitchFamily="34" charset="0"/>
              </a:rPr>
              <a:t>Beca Manutención Federal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Helvetica" pitchFamily="34" charset="0"/>
                <a:cs typeface="Helvetica" pitchFamily="34" charset="0"/>
              </a:rPr>
              <a:t>Beca Jóvenes Escribiendo el Futuro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Helvetica" pitchFamily="34" charset="0"/>
                <a:cs typeface="Helvetica" pitchFamily="34" charset="0"/>
              </a:rPr>
              <a:t>Beca Madres Jefas de Familia</a:t>
            </a:r>
          </a:p>
          <a:p>
            <a:endParaRPr lang="es-MX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846659"/>
          </a:xfrm>
        </p:spPr>
        <p:txBody>
          <a:bodyPr/>
          <a:lstStyle/>
          <a:p>
            <a:pPr algn="l"/>
            <a:r>
              <a:rPr lang="es-MX" sz="2400" dirty="0">
                <a:solidFill>
                  <a:schemeClr val="bg1"/>
                </a:solidFill>
              </a:rPr>
              <a:t>L.T.S. </a:t>
            </a:r>
            <a:r>
              <a:rPr lang="es-MX" sz="2400" dirty="0" smtClean="0">
                <a:solidFill>
                  <a:schemeClr val="bg1"/>
                </a:solidFill>
              </a:rPr>
              <a:t>Yadira Campos Macías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Planta baja </a:t>
            </a:r>
            <a:r>
              <a:rPr lang="es-MX" sz="2400" dirty="0" smtClean="0">
                <a:solidFill>
                  <a:schemeClr val="bg1"/>
                </a:solidFill>
              </a:rPr>
              <a:t>de la Cuarta Etapa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frente </a:t>
            </a:r>
            <a:r>
              <a:rPr lang="es-MX" sz="2400" dirty="0" smtClean="0">
                <a:solidFill>
                  <a:schemeClr val="bg1"/>
                </a:solidFill>
              </a:rPr>
              <a:t>a la Clínica de Atención Psicológica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iycm78@hotmail.com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="" xmlns:a16="http://schemas.microsoft.com/office/drawing/2014/main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Justificantes y Constancias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770890"/>
            <a:ext cx="1962835" cy="2443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2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543</TotalTime>
  <Words>441</Words>
  <Application>Microsoft Office PowerPoint</Application>
  <PresentationFormat>Panorámica</PresentationFormat>
  <Paragraphs>56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Helvetica</vt:lpstr>
      <vt:lpstr>Wingdings</vt:lpstr>
      <vt:lpstr>Tema de Office</vt:lpstr>
      <vt:lpstr>Universidad Autónoma del Estado de Hidalgo</vt:lpstr>
      <vt:lpstr>L.T.S. María Estela Guevara Área Académica de Psicología Cubículo 1 (planta alta), Área de Jefaturas  guevarac@uaeh.edu.mx</vt:lpstr>
      <vt:lpstr>AFILIACIÓN AL IMSS.</vt:lpstr>
      <vt:lpstr>Presentación de PowerPoint</vt:lpstr>
      <vt:lpstr>Paso 1. LOCALIZACIÓN O ASIGNACIÓN DE NSS</vt:lpstr>
      <vt:lpstr>Paso 2. VERIFICACIÓN DE ALTA EN LA ESCUELA </vt:lpstr>
      <vt:lpstr>Paso 3. REGISTRO EN CLÍNICA</vt:lpstr>
      <vt:lpstr>BECAS </vt:lpstr>
      <vt:lpstr>L.T.S. Yadira Campos Macías Área Académica de Psicología Planta baja de la Cuarta Etapa frente a la Clínica de Atención Psicológica iycm78@hotmail.com</vt:lpstr>
      <vt:lpstr>CONSTANCIAS</vt:lpstr>
      <vt:lpstr>JUSTIFICANTES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33</cp:revision>
  <dcterms:created xsi:type="dcterms:W3CDTF">2020-06-17T03:34:31Z</dcterms:created>
  <dcterms:modified xsi:type="dcterms:W3CDTF">2020-07-24T03:23:15Z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