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956" autoAdjust="0"/>
  </p:normalViewPr>
  <p:slideViewPr>
    <p:cSldViewPr>
      <p:cViewPr varScale="1">
        <p:scale>
          <a:sx n="92" d="100"/>
          <a:sy n="92" d="100"/>
        </p:scale>
        <p:origin x="22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1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28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604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40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0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3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11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11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4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694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8960-ABAD-44D2-9A7A-F1CA070B6962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C2FD-315C-4999-B60E-871C445F9D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00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5404009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6567" y="0"/>
            <a:ext cx="450533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415" y="1537716"/>
            <a:ext cx="535305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4124" y="5235955"/>
            <a:ext cx="535305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7822" y="2732405"/>
            <a:ext cx="1015365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8763" y="3584321"/>
            <a:ext cx="43053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159" y="4615435"/>
            <a:ext cx="679608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159" y="948183"/>
            <a:ext cx="679608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0838" y="2794000"/>
            <a:ext cx="357663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2893219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6"/>
            <a:ext cx="9144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992" y="643509"/>
            <a:ext cx="6235827" cy="3275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59073" y="-186308"/>
            <a:ext cx="7234714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9670" y="4736522"/>
            <a:ext cx="6633860" cy="1774204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enero junio 2021. </a:t>
            </a:r>
          </a:p>
        </p:txBody>
      </p:sp>
    </p:spTree>
    <p:extLst>
      <p:ext uri="{BB962C8B-B14F-4D97-AF65-F5344CB8AC3E}">
        <p14:creationId xmlns:p14="http://schemas.microsoft.com/office/powerpoint/2010/main" val="329867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110799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800" dirty="0">
                <a:solidFill>
                  <a:schemeClr val="accent6">
                    <a:lumMod val="75000"/>
                  </a:schemeClr>
                </a:solidFill>
                <a:latin typeface="+mj-lt"/>
                <a:cs typeface="Angsana New" pitchFamily="18" charset="-34"/>
              </a:rPr>
              <a:t> </a:t>
            </a:r>
            <a:r>
              <a:rPr lang="es-MX" sz="7200" dirty="0" err="1">
                <a:solidFill>
                  <a:schemeClr val="accent6">
                    <a:lumMod val="75000"/>
                  </a:schemeClr>
                </a:solidFill>
                <a:latin typeface="Brush Script MT" pitchFamily="66" charset="0"/>
                <a:cs typeface="Angsana New" pitchFamily="18" charset="-34"/>
              </a:rPr>
              <a:t>Primum</a:t>
            </a:r>
            <a:r>
              <a:rPr lang="es-MX" sz="7200" dirty="0">
                <a:solidFill>
                  <a:schemeClr val="accent6">
                    <a:lumMod val="75000"/>
                  </a:schemeClr>
                </a:solidFill>
                <a:latin typeface="Brush Script MT" pitchFamily="66" charset="0"/>
                <a:cs typeface="Angsana New" pitchFamily="18" charset="-34"/>
              </a:rPr>
              <a:t> non </a:t>
            </a:r>
            <a:r>
              <a:rPr lang="es-MX" sz="7200" dirty="0" err="1">
                <a:solidFill>
                  <a:schemeClr val="accent6">
                    <a:lumMod val="75000"/>
                  </a:schemeClr>
                </a:solidFill>
                <a:latin typeface="Brush Script MT" pitchFamily="66" charset="0"/>
                <a:cs typeface="Angsana New" pitchFamily="18" charset="-34"/>
              </a:rPr>
              <a:t>nocere</a:t>
            </a:r>
            <a:endParaRPr lang="es-MX" sz="7200" dirty="0">
              <a:solidFill>
                <a:schemeClr val="accent6">
                  <a:lumMod val="75000"/>
                </a:schemeClr>
              </a:solidFill>
              <a:latin typeface="Brush Script MT" pitchFamily="66" charset="0"/>
              <a:cs typeface="Angsana New" pitchFamily="18" charset="-34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1"/>
            <a:ext cx="7439025" cy="984885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sto MT" pitchFamily="18" charset="0"/>
              </a:rPr>
              <a:t>GRACIAS POR SU ATENCIÓN</a:t>
            </a:r>
            <a:endParaRPr lang="es-MX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sto MT" pitchFamily="18" charset="0"/>
            </a:endParaRPr>
          </a:p>
          <a:p>
            <a:endParaRPr lang="es-MX" sz="3200" dirty="0"/>
          </a:p>
        </p:txBody>
      </p:sp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1"/>
    </mc:Choice>
    <mc:Fallback xmlns="">
      <p:transition spd="slow" advTm="7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77948" y="158116"/>
            <a:ext cx="1366433" cy="6699884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8248" y="2739802"/>
            <a:ext cx="535305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04888" y="1"/>
            <a:ext cx="443389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3004" y="3096958"/>
            <a:ext cx="84963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4121" y="3151949"/>
            <a:ext cx="43053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4065" y="5858822"/>
            <a:ext cx="583883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7443" y="750063"/>
            <a:ext cx="311658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8733" y="3251231"/>
            <a:ext cx="357663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32831" y="6485027"/>
            <a:ext cx="771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687704" y="324993"/>
            <a:ext cx="7768590" cy="132343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Instituto de Ciencias de la Salud </a:t>
            </a:r>
            <a:br>
              <a:rPr lang="es-MX" dirty="0"/>
            </a:br>
            <a:r>
              <a:rPr lang="es-MX" dirty="0"/>
              <a:t>Área Académica de Medicina</a:t>
            </a:r>
          </a:p>
        </p:txBody>
      </p:sp>
      <p:pic>
        <p:nvPicPr>
          <p:cNvPr id="17" name="16 Marcador de contenido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65502"/>
            <a:ext cx="1903712" cy="2664296"/>
          </a:xfrm>
        </p:spPr>
      </p:pic>
      <p:sp>
        <p:nvSpPr>
          <p:cNvPr id="16" name="15 Marcador de contenido"/>
          <p:cNvSpPr>
            <a:spLocks noGrp="1"/>
          </p:cNvSpPr>
          <p:nvPr>
            <p:ph sz="half" idx="4294967295"/>
          </p:nvPr>
        </p:nvSpPr>
        <p:spPr>
          <a:xfrm>
            <a:off x="3761909" y="2060848"/>
            <a:ext cx="4682741" cy="74168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2400" dirty="0"/>
              <a:t> Mtra. María del Refugio Pérez Chávez</a:t>
            </a:r>
          </a:p>
          <a:p>
            <a:pPr algn="ctr"/>
            <a:r>
              <a:rPr lang="es-MX" sz="2400" dirty="0"/>
              <a:t>Coordinadora de Programa Educativo  Medico Cirujano 2015</a:t>
            </a:r>
          </a:p>
          <a:p>
            <a:pPr algn="ctr"/>
            <a:r>
              <a:rPr lang="es-MX" sz="2400" dirty="0"/>
              <a:t>Lugar de Adscripción:  Área Académica de Medicina ICSa</a:t>
            </a:r>
          </a:p>
          <a:p>
            <a:r>
              <a:rPr lang="es-MX" sz="2400" dirty="0"/>
              <a:t>Correo: maria_perez1413@uaeh.edu.mx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1" name="AutoShape 2" descr="https://apis.mail.yahoo.com/ws/v3/mailboxes/@.id==VjN-JFU9pBoYOWxsqpv202sHUPC4KUIfr8vPkfV6cJSH39Er8uejlofEMk-fE3T_nD0N8HvvBu_KvtEv0O5Owp-EPg/messages/@.id==AKtZIIFn_NgGXvD97QITQMtg8FI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1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32"/>
    </mc:Choice>
    <mc:Fallback xmlns="">
      <p:transition spd="slow" advTm="26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9353" y="0"/>
            <a:ext cx="2135029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2846197" y="454660"/>
                </a:moveTo>
                <a:lnTo>
                  <a:pt x="1201420" y="454660"/>
                </a:lnTo>
                <a:lnTo>
                  <a:pt x="1247025" y="460760"/>
                </a:lnTo>
                <a:lnTo>
                  <a:pt x="1288010" y="477976"/>
                </a:lnTo>
                <a:lnTo>
                  <a:pt x="1322736" y="504682"/>
                </a:lnTo>
                <a:lnTo>
                  <a:pt x="1349567" y="539251"/>
                </a:lnTo>
                <a:lnTo>
                  <a:pt x="1366866" y="580057"/>
                </a:lnTo>
                <a:lnTo>
                  <a:pt x="1372997" y="625475"/>
                </a:lnTo>
                <a:lnTo>
                  <a:pt x="1372997" y="3358641"/>
                </a:lnTo>
                <a:lnTo>
                  <a:pt x="1379127" y="3404068"/>
                </a:lnTo>
                <a:lnTo>
                  <a:pt x="1396430" y="3444898"/>
                </a:lnTo>
                <a:lnTo>
                  <a:pt x="1423273" y="3479498"/>
                </a:lnTo>
                <a:lnTo>
                  <a:pt x="1458021" y="3506234"/>
                </a:lnTo>
                <a:lnTo>
                  <a:pt x="1499041" y="3523474"/>
                </a:lnTo>
                <a:lnTo>
                  <a:pt x="1544701" y="3529584"/>
                </a:lnTo>
                <a:lnTo>
                  <a:pt x="1590306" y="3523474"/>
                </a:lnTo>
                <a:lnTo>
                  <a:pt x="1631291" y="3506234"/>
                </a:lnTo>
                <a:lnTo>
                  <a:pt x="1666017" y="3479498"/>
                </a:lnTo>
                <a:lnTo>
                  <a:pt x="1692848" y="3444898"/>
                </a:lnTo>
                <a:lnTo>
                  <a:pt x="1710147" y="3404068"/>
                </a:lnTo>
                <a:lnTo>
                  <a:pt x="1716277" y="3358641"/>
                </a:lnTo>
                <a:lnTo>
                  <a:pt x="1716277" y="1138809"/>
                </a:lnTo>
                <a:lnTo>
                  <a:pt x="1722408" y="1093382"/>
                </a:lnTo>
                <a:lnTo>
                  <a:pt x="1739711" y="1052552"/>
                </a:lnTo>
                <a:lnTo>
                  <a:pt x="1766554" y="1017952"/>
                </a:lnTo>
                <a:lnTo>
                  <a:pt x="1801302" y="991216"/>
                </a:lnTo>
                <a:lnTo>
                  <a:pt x="1842322" y="973976"/>
                </a:lnTo>
                <a:lnTo>
                  <a:pt x="1887981" y="967866"/>
                </a:lnTo>
                <a:lnTo>
                  <a:pt x="2402840" y="967866"/>
                </a:lnTo>
                <a:lnTo>
                  <a:pt x="2402840" y="701039"/>
                </a:lnTo>
                <a:lnTo>
                  <a:pt x="2408970" y="655569"/>
                </a:lnTo>
                <a:lnTo>
                  <a:pt x="2426273" y="614727"/>
                </a:lnTo>
                <a:lnTo>
                  <a:pt x="2453116" y="580136"/>
                </a:lnTo>
                <a:lnTo>
                  <a:pt x="2487864" y="553418"/>
                </a:lnTo>
                <a:lnTo>
                  <a:pt x="2528884" y="536198"/>
                </a:lnTo>
                <a:lnTo>
                  <a:pt x="2574544" y="530098"/>
                </a:lnTo>
                <a:lnTo>
                  <a:pt x="2846197" y="530098"/>
                </a:lnTo>
                <a:lnTo>
                  <a:pt x="2846197" y="454660"/>
                </a:lnTo>
                <a:close/>
              </a:path>
              <a:path w="2846704" h="3529965">
                <a:moveTo>
                  <a:pt x="2402840" y="967866"/>
                </a:moveTo>
                <a:lnTo>
                  <a:pt x="1887981" y="967866"/>
                </a:lnTo>
                <a:lnTo>
                  <a:pt x="1933587" y="973976"/>
                </a:lnTo>
                <a:lnTo>
                  <a:pt x="1974572" y="991216"/>
                </a:lnTo>
                <a:lnTo>
                  <a:pt x="2009298" y="1017952"/>
                </a:lnTo>
                <a:lnTo>
                  <a:pt x="2036129" y="1052552"/>
                </a:lnTo>
                <a:lnTo>
                  <a:pt x="2053428" y="1093382"/>
                </a:lnTo>
                <a:lnTo>
                  <a:pt x="2059558" y="1138809"/>
                </a:lnTo>
                <a:lnTo>
                  <a:pt x="2059558" y="2392807"/>
                </a:lnTo>
                <a:lnTo>
                  <a:pt x="2065689" y="2438233"/>
                </a:lnTo>
                <a:lnTo>
                  <a:pt x="2082992" y="2479063"/>
                </a:lnTo>
                <a:lnTo>
                  <a:pt x="2109835" y="2513663"/>
                </a:lnTo>
                <a:lnTo>
                  <a:pt x="2144583" y="2540399"/>
                </a:lnTo>
                <a:lnTo>
                  <a:pt x="2185603" y="2557639"/>
                </a:lnTo>
                <a:lnTo>
                  <a:pt x="2231263" y="2563749"/>
                </a:lnTo>
                <a:lnTo>
                  <a:pt x="2276868" y="2557639"/>
                </a:lnTo>
                <a:lnTo>
                  <a:pt x="2317853" y="2540399"/>
                </a:lnTo>
                <a:lnTo>
                  <a:pt x="2352579" y="2513663"/>
                </a:lnTo>
                <a:lnTo>
                  <a:pt x="2379410" y="2479063"/>
                </a:lnTo>
                <a:lnTo>
                  <a:pt x="2396709" y="2438233"/>
                </a:lnTo>
                <a:lnTo>
                  <a:pt x="2402840" y="2392807"/>
                </a:lnTo>
                <a:lnTo>
                  <a:pt x="2402840" y="967866"/>
                </a:lnTo>
                <a:close/>
              </a:path>
              <a:path w="2846704" h="3529965">
                <a:moveTo>
                  <a:pt x="2846197" y="530098"/>
                </a:moveTo>
                <a:lnTo>
                  <a:pt x="2574544" y="530098"/>
                </a:lnTo>
                <a:lnTo>
                  <a:pt x="2620149" y="536198"/>
                </a:lnTo>
                <a:lnTo>
                  <a:pt x="2661134" y="553418"/>
                </a:lnTo>
                <a:lnTo>
                  <a:pt x="2695860" y="580136"/>
                </a:lnTo>
                <a:lnTo>
                  <a:pt x="2722691" y="614727"/>
                </a:lnTo>
                <a:lnTo>
                  <a:pt x="2739990" y="655569"/>
                </a:lnTo>
                <a:lnTo>
                  <a:pt x="2746121" y="701039"/>
                </a:lnTo>
                <a:lnTo>
                  <a:pt x="2746121" y="1772158"/>
                </a:lnTo>
                <a:lnTo>
                  <a:pt x="2751536" y="1814895"/>
                </a:lnTo>
                <a:lnTo>
                  <a:pt x="2766869" y="1853644"/>
                </a:lnTo>
                <a:lnTo>
                  <a:pt x="2790751" y="1887083"/>
                </a:lnTo>
                <a:lnTo>
                  <a:pt x="2821813" y="1913889"/>
                </a:lnTo>
                <a:lnTo>
                  <a:pt x="2846197" y="1927098"/>
                </a:lnTo>
                <a:lnTo>
                  <a:pt x="2846197" y="530098"/>
                </a:lnTo>
                <a:close/>
              </a:path>
              <a:path w="2846704" h="3529965">
                <a:moveTo>
                  <a:pt x="2846197" y="0"/>
                </a:moveTo>
                <a:lnTo>
                  <a:pt x="686435" y="0"/>
                </a:lnTo>
                <a:lnTo>
                  <a:pt x="686435" y="797051"/>
                </a:lnTo>
                <a:lnTo>
                  <a:pt x="692574" y="842469"/>
                </a:lnTo>
                <a:lnTo>
                  <a:pt x="709897" y="883275"/>
                </a:lnTo>
                <a:lnTo>
                  <a:pt x="736758" y="917844"/>
                </a:lnTo>
                <a:lnTo>
                  <a:pt x="771515" y="944550"/>
                </a:lnTo>
                <a:lnTo>
                  <a:pt x="812523" y="961766"/>
                </a:lnTo>
                <a:lnTo>
                  <a:pt x="858139" y="967866"/>
                </a:lnTo>
                <a:lnTo>
                  <a:pt x="903744" y="961766"/>
                </a:lnTo>
                <a:lnTo>
                  <a:pt x="944729" y="944550"/>
                </a:lnTo>
                <a:lnTo>
                  <a:pt x="979455" y="917844"/>
                </a:lnTo>
                <a:lnTo>
                  <a:pt x="1006286" y="883275"/>
                </a:lnTo>
                <a:lnTo>
                  <a:pt x="1023585" y="842469"/>
                </a:lnTo>
                <a:lnTo>
                  <a:pt x="1029716" y="797051"/>
                </a:lnTo>
                <a:lnTo>
                  <a:pt x="1029716" y="625475"/>
                </a:lnTo>
                <a:lnTo>
                  <a:pt x="1035846" y="580057"/>
                </a:lnTo>
                <a:lnTo>
                  <a:pt x="1053149" y="539251"/>
                </a:lnTo>
                <a:lnTo>
                  <a:pt x="1079992" y="504682"/>
                </a:lnTo>
                <a:lnTo>
                  <a:pt x="1114740" y="477976"/>
                </a:lnTo>
                <a:lnTo>
                  <a:pt x="1155760" y="460760"/>
                </a:lnTo>
                <a:lnTo>
                  <a:pt x="1201420" y="454660"/>
                </a:lnTo>
                <a:lnTo>
                  <a:pt x="2846197" y="454660"/>
                </a:lnTo>
                <a:lnTo>
                  <a:pt x="2846197" y="0"/>
                </a:lnTo>
                <a:close/>
              </a:path>
              <a:path w="2846704" h="3529965">
                <a:moveTo>
                  <a:pt x="343153" y="0"/>
                </a:moveTo>
                <a:lnTo>
                  <a:pt x="0" y="0"/>
                </a:lnTo>
                <a:lnTo>
                  <a:pt x="0" y="1827022"/>
                </a:lnTo>
                <a:lnTo>
                  <a:pt x="6130" y="1872448"/>
                </a:lnTo>
                <a:lnTo>
                  <a:pt x="23429" y="1913278"/>
                </a:lnTo>
                <a:lnTo>
                  <a:pt x="50260" y="1947878"/>
                </a:lnTo>
                <a:lnTo>
                  <a:pt x="84986" y="1974614"/>
                </a:lnTo>
                <a:lnTo>
                  <a:pt x="125971" y="1991854"/>
                </a:lnTo>
                <a:lnTo>
                  <a:pt x="171576" y="1997964"/>
                </a:lnTo>
                <a:lnTo>
                  <a:pt x="217182" y="1991854"/>
                </a:lnTo>
                <a:lnTo>
                  <a:pt x="258167" y="1974614"/>
                </a:lnTo>
                <a:lnTo>
                  <a:pt x="292893" y="1947878"/>
                </a:lnTo>
                <a:lnTo>
                  <a:pt x="319724" y="1913278"/>
                </a:lnTo>
                <a:lnTo>
                  <a:pt x="337023" y="1872448"/>
                </a:lnTo>
                <a:lnTo>
                  <a:pt x="343153" y="1827022"/>
                </a:lnTo>
                <a:lnTo>
                  <a:pt x="343153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1470" y="2170049"/>
            <a:ext cx="261938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7"/>
                </a:lnTo>
                <a:lnTo>
                  <a:pt x="51101" y="51181"/>
                </a:lnTo>
                <a:lnTo>
                  <a:pt x="23819" y="86548"/>
                </a:lnTo>
                <a:lnTo>
                  <a:pt x="6231" y="128293"/>
                </a:lnTo>
                <a:lnTo>
                  <a:pt x="0" y="174751"/>
                </a:lnTo>
                <a:lnTo>
                  <a:pt x="6231" y="221156"/>
                </a:lnTo>
                <a:lnTo>
                  <a:pt x="23819" y="262866"/>
                </a:lnTo>
                <a:lnTo>
                  <a:pt x="51101" y="298211"/>
                </a:lnTo>
                <a:lnTo>
                  <a:pt x="86416" y="325524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24"/>
                </a:lnTo>
                <a:lnTo>
                  <a:pt x="297894" y="298211"/>
                </a:lnTo>
                <a:lnTo>
                  <a:pt x="325176" y="262866"/>
                </a:lnTo>
                <a:lnTo>
                  <a:pt x="342764" y="221156"/>
                </a:lnTo>
                <a:lnTo>
                  <a:pt x="348996" y="174751"/>
                </a:lnTo>
                <a:lnTo>
                  <a:pt x="342764" y="128293"/>
                </a:lnTo>
                <a:lnTo>
                  <a:pt x="325176" y="86548"/>
                </a:lnTo>
                <a:lnTo>
                  <a:pt x="297894" y="51181"/>
                </a:lnTo>
                <a:lnTo>
                  <a:pt x="262579" y="23857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8688" y="2641474"/>
            <a:ext cx="261461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3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3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9905" y="1063244"/>
            <a:ext cx="220028" cy="662940"/>
          </a:xfrm>
          <a:custGeom>
            <a:avLst/>
            <a:gdLst/>
            <a:ahLst/>
            <a:cxnLst/>
            <a:rect l="l" t="t" r="r" b="b"/>
            <a:pathLst>
              <a:path w="293370" h="662939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4"/>
                </a:lnTo>
                <a:lnTo>
                  <a:pt x="28297" y="602891"/>
                </a:lnTo>
                <a:lnTo>
                  <a:pt x="60048" y="634642"/>
                </a:lnTo>
                <a:lnTo>
                  <a:pt x="100315" y="655463"/>
                </a:lnTo>
                <a:lnTo>
                  <a:pt x="146685" y="662939"/>
                </a:lnTo>
                <a:lnTo>
                  <a:pt x="193054" y="655463"/>
                </a:lnTo>
                <a:lnTo>
                  <a:pt x="233321" y="634642"/>
                </a:lnTo>
                <a:lnTo>
                  <a:pt x="265072" y="602891"/>
                </a:lnTo>
                <a:lnTo>
                  <a:pt x="285893" y="562624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2516" y="998601"/>
            <a:ext cx="210979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461" y="0"/>
                </a:moveTo>
                <a:lnTo>
                  <a:pt x="96056" y="7158"/>
                </a:lnTo>
                <a:lnTo>
                  <a:pt x="57497" y="27094"/>
                </a:lnTo>
                <a:lnTo>
                  <a:pt x="27094" y="57497"/>
                </a:lnTo>
                <a:lnTo>
                  <a:pt x="7158" y="96056"/>
                </a:lnTo>
                <a:lnTo>
                  <a:pt x="0" y="140462"/>
                </a:lnTo>
                <a:lnTo>
                  <a:pt x="7158" y="184929"/>
                </a:lnTo>
                <a:lnTo>
                  <a:pt x="27094" y="223526"/>
                </a:lnTo>
                <a:lnTo>
                  <a:pt x="57497" y="253948"/>
                </a:lnTo>
                <a:lnTo>
                  <a:pt x="96056" y="273891"/>
                </a:lnTo>
                <a:lnTo>
                  <a:pt x="140461" y="281050"/>
                </a:lnTo>
                <a:lnTo>
                  <a:pt x="184805" y="273891"/>
                </a:lnTo>
                <a:lnTo>
                  <a:pt x="223326" y="253948"/>
                </a:lnTo>
                <a:lnTo>
                  <a:pt x="253710" y="223526"/>
                </a:lnTo>
                <a:lnTo>
                  <a:pt x="273639" y="184929"/>
                </a:lnTo>
                <a:lnTo>
                  <a:pt x="280797" y="140462"/>
                </a:lnTo>
                <a:lnTo>
                  <a:pt x="273639" y="96056"/>
                </a:lnTo>
                <a:lnTo>
                  <a:pt x="253710" y="57497"/>
                </a:lnTo>
                <a:lnTo>
                  <a:pt x="223326" y="27094"/>
                </a:lnTo>
                <a:lnTo>
                  <a:pt x="184805" y="7158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039" y="287527"/>
            <a:ext cx="173355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70"/>
                </a:lnTo>
                <a:lnTo>
                  <a:pt x="33750" y="33797"/>
                </a:lnTo>
                <a:lnTo>
                  <a:pt x="9052" y="70455"/>
                </a:lnTo>
                <a:lnTo>
                  <a:pt x="0" y="115316"/>
                </a:lnTo>
                <a:lnTo>
                  <a:pt x="0" y="328295"/>
                </a:lnTo>
                <a:lnTo>
                  <a:pt x="9052" y="373209"/>
                </a:lnTo>
                <a:lnTo>
                  <a:pt x="33750" y="409860"/>
                </a:lnTo>
                <a:lnTo>
                  <a:pt x="70401" y="434558"/>
                </a:lnTo>
                <a:lnTo>
                  <a:pt x="115315" y="443611"/>
                </a:lnTo>
                <a:lnTo>
                  <a:pt x="160250" y="434558"/>
                </a:lnTo>
                <a:lnTo>
                  <a:pt x="196945" y="409860"/>
                </a:lnTo>
                <a:lnTo>
                  <a:pt x="221686" y="373209"/>
                </a:lnTo>
                <a:lnTo>
                  <a:pt x="230758" y="328295"/>
                </a:lnTo>
                <a:lnTo>
                  <a:pt x="230758" y="115316"/>
                </a:lnTo>
                <a:lnTo>
                  <a:pt x="221686" y="70455"/>
                </a:lnTo>
                <a:lnTo>
                  <a:pt x="196945" y="33797"/>
                </a:lnTo>
                <a:lnTo>
                  <a:pt x="160250" y="9070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5062" y="287527"/>
            <a:ext cx="173355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70"/>
                </a:lnTo>
                <a:lnTo>
                  <a:pt x="33813" y="33797"/>
                </a:lnTo>
                <a:lnTo>
                  <a:pt x="9072" y="70455"/>
                </a:lnTo>
                <a:lnTo>
                  <a:pt x="0" y="115316"/>
                </a:lnTo>
                <a:lnTo>
                  <a:pt x="0" y="328295"/>
                </a:lnTo>
                <a:lnTo>
                  <a:pt x="9072" y="373209"/>
                </a:lnTo>
                <a:lnTo>
                  <a:pt x="33813" y="409860"/>
                </a:lnTo>
                <a:lnTo>
                  <a:pt x="70508" y="434558"/>
                </a:lnTo>
                <a:lnTo>
                  <a:pt x="115443" y="443611"/>
                </a:lnTo>
                <a:lnTo>
                  <a:pt x="160357" y="434558"/>
                </a:lnTo>
                <a:lnTo>
                  <a:pt x="197008" y="409860"/>
                </a:lnTo>
                <a:lnTo>
                  <a:pt x="221706" y="373209"/>
                </a:lnTo>
                <a:lnTo>
                  <a:pt x="230759" y="328295"/>
                </a:lnTo>
                <a:lnTo>
                  <a:pt x="230759" y="115316"/>
                </a:lnTo>
                <a:lnTo>
                  <a:pt x="221706" y="70455"/>
                </a:lnTo>
                <a:lnTo>
                  <a:pt x="197008" y="33797"/>
                </a:lnTo>
                <a:lnTo>
                  <a:pt x="160357" y="9070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2480" y="1398270"/>
            <a:ext cx="174879" cy="233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7705" y="6485027"/>
            <a:ext cx="7205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Your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Date</a:t>
            </a:r>
            <a:r>
              <a:rPr sz="12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Here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68140" y="6485027"/>
            <a:ext cx="8072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Your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Footer</a:t>
            </a:r>
            <a:r>
              <a:rPr sz="12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Here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8951" y="6485027"/>
            <a:ext cx="771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7710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Syllabus</a:t>
            </a:r>
            <a:endParaRPr lang="es-MX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idx="1"/>
          </p:nvPr>
        </p:nvSpPr>
        <p:spPr>
          <a:xfrm>
            <a:off x="852488" y="2238121"/>
            <a:ext cx="7439025" cy="38779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3600" dirty="0"/>
              <a:t>Deriva del latín Syllabus: lista compendio o sumario.</a:t>
            </a:r>
          </a:p>
          <a:p>
            <a:pPr algn="just"/>
            <a:r>
              <a:rPr lang="es-MX" sz="3600" dirty="0"/>
              <a:t>En educación: Se denomina programa o esquema de un curso.</a:t>
            </a:r>
          </a:p>
          <a:p>
            <a:pPr algn="just"/>
            <a:r>
              <a:rPr lang="es-MX" sz="3600" dirty="0"/>
              <a:t>Compuesto por: calendario de temas a abordar, listado de lecturas, actividades, tareas, objetivos propuestos y evaluación.</a:t>
            </a:r>
          </a:p>
          <a:p>
            <a:endParaRPr lang="es-MX" sz="3600" dirty="0"/>
          </a:p>
        </p:txBody>
      </p:sp>
      <p:pic>
        <p:nvPicPr>
          <p:cNvPr id="16" name="15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80"/>
    </mc:Choice>
    <mc:Fallback xmlns="">
      <p:transition spd="slow" advTm="37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7710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Syllabus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1412777"/>
            <a:ext cx="7439025" cy="5447645"/>
          </a:xfrm>
        </p:spPr>
        <p:txBody>
          <a:bodyPr>
            <a:normAutofit fontScale="92500" lnSpcReduction="20000"/>
          </a:bodyPr>
          <a:lstStyle/>
          <a:p>
            <a:r>
              <a:rPr lang="es-MX" sz="2800" dirty="0"/>
              <a:t>El  Syllabus de la UAEH contiene: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Plan de Clase de cada una de tus materias (contenidos temáticos y programación por fecha y hora)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Estrategias Didácticas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Fechas y periodos de evaluación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Porcentaje de cada rubro de evaluación: </a:t>
            </a:r>
            <a:r>
              <a:rPr lang="es-MX" sz="2800" dirty="0" err="1"/>
              <a:t>Heteroevaluación</a:t>
            </a:r>
            <a:r>
              <a:rPr lang="es-MX" sz="2800" dirty="0"/>
              <a:t> (examen y tareas), </a:t>
            </a:r>
            <a:r>
              <a:rPr lang="es-MX" sz="2800" dirty="0" err="1"/>
              <a:t>coevaluación</a:t>
            </a:r>
            <a:r>
              <a:rPr lang="es-MX" sz="2800" dirty="0"/>
              <a:t>, y autoevaluación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Formación de equipos de trabajo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Pase de lista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Porcentaje de asistencia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Calificaciones por parcial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Calificación final</a:t>
            </a:r>
            <a:endParaRPr lang="es-MX" dirty="0"/>
          </a:p>
          <a:p>
            <a:endParaRPr lang="es-MX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865013" y="6523126"/>
            <a:ext cx="15478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7" name="6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02"/>
    </mc:Choice>
    <mc:Fallback xmlns="">
      <p:transition spd="slow" advTm="43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Para ingresar: con tu NIP y Contraseña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844824"/>
            <a:ext cx="7297396" cy="418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2"/>
    </mc:Choice>
    <mc:Fallback xmlns="">
      <p:transition spd="slow" advTm="8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Syllabus recomendaciones importantes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1484784"/>
            <a:ext cx="7439025" cy="4278094"/>
          </a:xfrm>
        </p:spPr>
        <p:txBody>
          <a:bodyPr/>
          <a:lstStyle/>
          <a:p>
            <a:r>
              <a:rPr lang="es-MX" sz="2800" dirty="0"/>
              <a:t>Realizar  los procesos de autoevaluación y coevaluacion en tiempo y forma</a:t>
            </a:r>
          </a:p>
          <a:p>
            <a:r>
              <a:rPr lang="es-MX" sz="2800" dirty="0"/>
              <a:t>En cada una de tus materias te marca las fechas de evaluación, así como la fecha limite</a:t>
            </a:r>
          </a:p>
          <a:p>
            <a:r>
              <a:rPr lang="es-MX" sz="2800" dirty="0"/>
              <a:t>El día de la fecha limite el sistema se cierra en automático a las 23:59 </a:t>
            </a:r>
            <a:r>
              <a:rPr lang="es-MX" sz="2800" dirty="0" err="1"/>
              <a:t>hrs</a:t>
            </a:r>
            <a:endParaRPr lang="es-MX" sz="2800" dirty="0"/>
          </a:p>
          <a:p>
            <a:r>
              <a:rPr lang="es-MX" sz="2800" dirty="0"/>
              <a:t>Realizar dichos procesos de preferencia el </a:t>
            </a:r>
            <a:r>
              <a:rPr lang="es-MX" sz="2800"/>
              <a:t>día 1, </a:t>
            </a:r>
            <a:r>
              <a:rPr lang="es-MX" sz="2800" dirty="0"/>
              <a:t>para que el día 2 verifiques que todo quedo debidamente registrado.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1"/>
    </mc:Choice>
    <mc:Fallback xmlns="">
      <p:transition spd="slow" advTm="38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Syllabus recomendaciones importantes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1628800"/>
            <a:ext cx="7439025" cy="3570208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Si por algún motivo no se guardo, debes  realizarla nuevamente dentro de las fechas señaladas.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Evita realizar el proceso de evaluación el ultimo día de la fecha limite. Evita contratiempos.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Realizar captura de pantalla del proceso concluido</a:t>
            </a:r>
            <a:endParaRPr lang="es-MX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/>
              <a:t>Realizarlo  preferentemente con internet alámbrico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/>
              <a:t>Utilizar equipo de computo no desde el celular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  <a:p>
            <a:endParaRPr lang="es-MX" dirty="0"/>
          </a:p>
        </p:txBody>
      </p:sp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86"/>
    </mc:Choice>
    <mc:Fallback xmlns="">
      <p:transition spd="slow" advTm="34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Syllabus recomendaciones importantes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852488" y="2238120"/>
            <a:ext cx="7439025" cy="372409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Una vez cerrado el sistema </a:t>
            </a:r>
            <a:r>
              <a:rPr lang="es-ES" sz="2800" u="sng" dirty="0"/>
              <a:t>NO</a:t>
            </a:r>
            <a:r>
              <a:rPr lang="es-ES" sz="2800" dirty="0"/>
              <a:t> se apertura.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Una vez cerrado el sistema, si no realizaste  autoevaluación en tiempo y forma,  tú calificación en ese rubro es CERO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Una vez cerrado el sistema, si no realizaste  coevaluacion en tiempo y forma,  tú calificación en ese rubro es CERO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800" dirty="0"/>
              <a:t>Importante enfatizar que todos los rubros a evaluar aportan a tu calificación final.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800" dirty="0"/>
          </a:p>
          <a:p>
            <a:endParaRPr lang="es-MX" dirty="0"/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3"/>
    </mc:Choice>
    <mc:Fallback xmlns="">
      <p:transition spd="slow" advTm="30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COEVALUACION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1"/>
            <a:ext cx="7439025" cy="258532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800" dirty="0"/>
              <a:t>Para realizar la coevaluacion: Debes estar en un equipo de trabajo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/>
              <a:t>Si al ingresar a la coevaluacion , sale la leyenda no has sido validado, significa que el docente de la asignatura no te ha incluido en equipo de trabajo.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/>
              <a:t>Los equipos de trabajo son formados exclusivamente por el docente de la asignatura.</a:t>
            </a:r>
          </a:p>
        </p:txBody>
      </p:sp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71"/>
    </mc:Choice>
    <mc:Fallback xmlns="">
      <p:transition spd="slow" advTm="25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454</Words>
  <Application>Microsoft Macintosh PowerPoint</Application>
  <PresentationFormat>Presentación en pantalla (4:3)</PresentationFormat>
  <Paragraphs>52</Paragraphs>
  <Slides>10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Brush Script MT</vt:lpstr>
      <vt:lpstr>Arial</vt:lpstr>
      <vt:lpstr>Calibri</vt:lpstr>
      <vt:lpstr>Calisto MT</vt:lpstr>
      <vt:lpstr>Tema de Office</vt:lpstr>
      <vt:lpstr>Universidad Autónoma del Estado de Hidalgo</vt:lpstr>
      <vt:lpstr>Instituto de Ciencias de la Salud  Área Académica de Medicina</vt:lpstr>
      <vt:lpstr>Syllabus</vt:lpstr>
      <vt:lpstr>Syllabus</vt:lpstr>
      <vt:lpstr>Para ingresar: con tu NIP y Contraseña</vt:lpstr>
      <vt:lpstr>Syllabus recomendaciones importantes</vt:lpstr>
      <vt:lpstr>Syllabus recomendaciones importantes</vt:lpstr>
      <vt:lpstr>Syllabus recomendaciones importantes</vt:lpstr>
      <vt:lpstr>COEVALUACION</vt:lpstr>
      <vt:lpstr> Primum non nocere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luis antonio torres</dc:creator>
  <cp:lastModifiedBy>Microsoft Office User</cp:lastModifiedBy>
  <cp:revision>5</cp:revision>
  <dcterms:created xsi:type="dcterms:W3CDTF">2020-07-07T20:46:17Z</dcterms:created>
  <dcterms:modified xsi:type="dcterms:W3CDTF">2020-11-30T14:24:26Z</dcterms:modified>
</cp:coreProperties>
</file>