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137056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53503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0142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4365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933159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18344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72250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204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1618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26655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60292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E0FA41-1FCA-40A4-9BF7-B12FB3EA11AA}" type="datetimeFigureOut">
              <a:rPr lang="es-MX" smtClean="0"/>
              <a:pPr/>
              <a:t>12/03/2015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DB9D2-ACA6-4A42-990D-5EE483B5D1F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00063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oletin_icsa.uaeh@yahoo.com.m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boletin_icsa.uaeh@yahoo.com.m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boletin_icsa.uaeh@yahoo.com.mx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34000" contrast="-2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/>
            </a:r>
            <a:br>
              <a:rPr lang="es-MX" dirty="0" smtClean="0"/>
            </a:br>
            <a:endParaRPr lang="es-MX" dirty="0" smtClean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>
          <a:xfrm>
            <a:off x="468313" y="1844675"/>
            <a:ext cx="8424862" cy="4525963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b="1" dirty="0" smtClean="0"/>
              <a:t>Te invitamos a participar en la publicación del Boletín No. 6 del ICSA.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b="1" dirty="0"/>
              <a:t>E</a:t>
            </a:r>
            <a:r>
              <a:rPr lang="es-MX" b="1" dirty="0" smtClean="0"/>
              <a:t>n diferentes modalidades como: Ensayos, Reseñas de Libros, Mapas Conceptuales, Mapas Mentales, Diagramas de Aplicación del Conocimiento, Reportes de Investigación,  Reportes de Prácticas, Material Didáctico y Recomendaciones Bibliográficas.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b="1" dirty="0" smtClean="0"/>
              <a:t>La fecha límite de recepción de trabajos es </a:t>
            </a:r>
            <a:r>
              <a:rPr lang="es-MX" b="1" smtClean="0"/>
              <a:t>el 30 </a:t>
            </a:r>
            <a:r>
              <a:rPr lang="es-MX" b="1" dirty="0" smtClean="0"/>
              <a:t>de Marzo 2015.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s-ES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s-MX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b="1" dirty="0" smtClean="0"/>
              <a:t>Puede participar uno  o más Profesores de Tiempo Completo o de Asignatura junto con sus </a:t>
            </a:r>
            <a:r>
              <a:rPr lang="es-MX" b="1" dirty="0" err="1" smtClean="0"/>
              <a:t>alumn@s</a:t>
            </a:r>
            <a:r>
              <a:rPr lang="es-MX" b="1" dirty="0" smtClean="0"/>
              <a:t>, además de investigadores de otras instituciones tanto nacionales como internacionales.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b="1" dirty="0" smtClean="0"/>
              <a:t>Para cualquier comunicación puedes escribirnos al correo: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b="1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b="1" dirty="0" smtClean="0"/>
              <a:t>boletin_icsa.uaeh@yahoo.com.mx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51521" y="332656"/>
            <a:ext cx="8712968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Convocatoria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Boletín Científico No. </a:t>
            </a:r>
            <a:r>
              <a:rPr lang="es-MX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endParaRPr lang="es-MX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“Educación y Salud” del </a:t>
            </a:r>
            <a:r>
              <a:rPr lang="es-MX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ICSa 6</a:t>
            </a:r>
            <a:endParaRPr lang="es-MX" sz="2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2054" name="AutoShape 2" descr="http://www.uaeh.edu.mx/scige/boletin/icsa/n1/multimedia/portada/portad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/>
          </a:p>
        </p:txBody>
      </p:sp>
    </p:spTree>
    <p:extLst>
      <p:ext uri="{BB962C8B-B14F-4D97-AF65-F5344CB8AC3E}">
        <p14:creationId xmlns:p14="http://schemas.microsoft.com/office/powerpoint/2010/main" xmlns="" val="3085920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Psc. Rebeca\Downloads\portadabolet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106363"/>
            <a:ext cx="9001125" cy="6751637"/>
          </a:xfrm>
          <a:noFill/>
        </p:spPr>
      </p:pic>
      <p:sp>
        <p:nvSpPr>
          <p:cNvPr id="10243" name="3 Rectángulo"/>
          <p:cNvSpPr>
            <a:spLocks noChangeArrowheads="1"/>
          </p:cNvSpPr>
          <p:nvPr/>
        </p:nvSpPr>
        <p:spPr bwMode="auto">
          <a:xfrm>
            <a:off x="2286000" y="2274888"/>
            <a:ext cx="4572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/>
          </a:p>
        </p:txBody>
      </p:sp>
      <p:sp>
        <p:nvSpPr>
          <p:cNvPr id="7" name="6 CuadroTexto"/>
          <p:cNvSpPr txBox="1"/>
          <p:nvPr/>
        </p:nvSpPr>
        <p:spPr>
          <a:xfrm>
            <a:off x="611188" y="836613"/>
            <a:ext cx="8281987" cy="4832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Audios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latin typeface="+mn-lt"/>
                <a:cs typeface="+mn-cs"/>
              </a:rPr>
              <a:t>o Formato MP3 de preferencia a 192kbps (proporciona mejor calidad en el audio). (Como sugerencia pueden descargar Free Audio </a:t>
            </a:r>
            <a:r>
              <a:rPr lang="es-MX" b="1" dirty="0" err="1">
                <a:latin typeface="+mn-lt"/>
                <a:cs typeface="+mn-cs"/>
              </a:rPr>
              <a:t>Converter</a:t>
            </a:r>
            <a:r>
              <a:rPr lang="es-MX" b="1" dirty="0">
                <a:latin typeface="+mn-lt"/>
                <a:cs typeface="+mn-cs"/>
              </a:rPr>
              <a:t> que le permitirá convertir audio a mp3) Descargar http://www.freemake.com/es/free_audio_converter/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latin typeface="+mn-lt"/>
                <a:cs typeface="+mn-cs"/>
              </a:rPr>
              <a:t>o Los audios que incluya deberán tener una duración máxima de 30 min.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latin typeface="+mn-lt"/>
                <a:cs typeface="+mn-cs"/>
              </a:rPr>
              <a:t>o Los archivos de sonido deben ser de su propiedad o en todo caso, no deben estar protegidos con algún tipo de licencia o derechos de autor sin importar que sea efecto de sonido, voz, música o cualquier otro tipo de audio.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8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Otro tipo de elementos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latin typeface="+mn-lt"/>
                <a:cs typeface="+mn-cs"/>
              </a:rPr>
              <a:t>Si desea incluir algún mapa mental, fórmula matemática, gráficas, diagramas, u otros, estos deberán ser enviados siguiendo los mismos lineamientos que las fotografías e imágenes.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124075" y="260350"/>
            <a:ext cx="5256213" cy="769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4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Lineamientos</a:t>
            </a:r>
            <a:endParaRPr lang="es-MX" sz="4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2779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</a:t>
            </a:r>
            <a:endParaRPr lang="es-MX" dirty="0" smtClean="0"/>
          </a:p>
        </p:txBody>
      </p:sp>
      <p:pic>
        <p:nvPicPr>
          <p:cNvPr id="11266" name="Picture 2" descr="C:\Users\Psc. Rebeca\Downloads\portadabolet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" name="3 Rectángulo"/>
          <p:cNvSpPr/>
          <p:nvPr/>
        </p:nvSpPr>
        <p:spPr>
          <a:xfrm>
            <a:off x="250825" y="1557338"/>
            <a:ext cx="889317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i="1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¿Como hará uso del material multimedia?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latin typeface="+mn-lt"/>
                <a:cs typeface="+mn-cs"/>
              </a:rPr>
              <a:t>NO inserte los elementos multimedia directamente en el documento. Si desea que en alguna sección específica del texto se incluya algún elemento, como una imagen o un video, deberá hacer referencia a través de una etiqueta como se muestra en el siguiente ejemplo: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i="1" dirty="0">
                <a:latin typeface="+mn-lt"/>
                <a:cs typeface="+mn-cs"/>
              </a:rPr>
              <a:t>Ejemplo: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latin typeface="+mn-lt"/>
                <a:cs typeface="+mn-cs"/>
              </a:rPr>
              <a:t>… Ubicación: Localice el borde lateral superior del íleon utilizando la mano derecha y el punto medio de la axila visible. La línea media imaginaria (</a:t>
            </a:r>
            <a:r>
              <a:rPr lang="es-MX" b="1" dirty="0" err="1">
                <a:latin typeface="+mn-lt"/>
                <a:cs typeface="+mn-cs"/>
              </a:rPr>
              <a:t>ilio</a:t>
            </a:r>
            <a:r>
              <a:rPr lang="es-MX" b="1" dirty="0">
                <a:latin typeface="+mn-lt"/>
                <a:cs typeface="+mn-cs"/>
              </a:rPr>
              <a:t>-axilar) une los puntos de referencia. </a:t>
            </a:r>
          </a:p>
        </p:txBody>
      </p:sp>
    </p:spTree>
    <p:extLst>
      <p:ext uri="{BB962C8B-B14F-4D97-AF65-F5344CB8AC3E}">
        <p14:creationId xmlns:p14="http://schemas.microsoft.com/office/powerpoint/2010/main" xmlns="" val="1892906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</a:t>
            </a:r>
            <a:endParaRPr lang="es-MX" dirty="0" smtClean="0"/>
          </a:p>
        </p:txBody>
      </p:sp>
      <p:pic>
        <p:nvPicPr>
          <p:cNvPr id="12290" name="Picture 2" descr="C:\Users\Psc. Rebeca\Downloads\portadabolet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" name="3 Rectángulo"/>
          <p:cNvSpPr/>
          <p:nvPr/>
        </p:nvSpPr>
        <p:spPr>
          <a:xfrm>
            <a:off x="250825" y="1557338"/>
            <a:ext cx="8893175" cy="23082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i="1" dirty="0">
                <a:latin typeface="+mn-lt"/>
                <a:cs typeface="+mn-cs"/>
              </a:rPr>
              <a:t>“[Aquí va la imagen ilio_axilar.jpg]…”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latin typeface="+mn-lt"/>
                <a:cs typeface="+mn-cs"/>
              </a:rPr>
              <a:t>… Posición del sujeto: El sujeto debe asumir una posición con el brazo izquierdo colgando al lado del cuerpo y el derecho abducido hasta la horizontal.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i="1" dirty="0">
                <a:latin typeface="+mn-lt"/>
                <a:cs typeface="+mn-cs"/>
              </a:rPr>
              <a:t>“[Aquí va el video pos_ilio_crestal.mp4]”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i="1" dirty="0">
                <a:latin typeface="+mn-lt"/>
                <a:cs typeface="+mn-cs"/>
              </a:rPr>
              <a:t>NOTA: La Dirección de Tecnologías Web y </a:t>
            </a:r>
            <a:r>
              <a:rPr lang="es-MX" b="1" i="1" dirty="0" err="1">
                <a:latin typeface="+mn-lt"/>
                <a:cs typeface="+mn-cs"/>
              </a:rPr>
              <a:t>Webomentría</a:t>
            </a:r>
            <a:r>
              <a:rPr lang="es-MX" b="1" i="1" dirty="0">
                <a:latin typeface="+mn-lt"/>
                <a:cs typeface="+mn-cs"/>
              </a:rPr>
              <a:t> puede reacomodar los elementos multimedia según las necesidades de edición del boletín electrónico. </a:t>
            </a:r>
            <a:endParaRPr lang="es-MX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7039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</a:t>
            </a:r>
            <a:endParaRPr lang="es-MX" dirty="0" smtClean="0"/>
          </a:p>
        </p:txBody>
      </p:sp>
      <p:pic>
        <p:nvPicPr>
          <p:cNvPr id="13314" name="Picture 2" descr="C:\Users\Psc. Rebeca\Downloads\portadabolet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4" name="3 Rectángulo"/>
          <p:cNvSpPr/>
          <p:nvPr/>
        </p:nvSpPr>
        <p:spPr>
          <a:xfrm>
            <a:off x="250825" y="1341438"/>
            <a:ext cx="8642350" cy="3416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Entrega del autor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latin typeface="+mn-lt"/>
              <a:cs typeface="+mn-cs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latin typeface="+mn-lt"/>
                <a:cs typeface="+mn-cs"/>
              </a:rPr>
              <a:t>Si el autor cuenta con material multimedia propio y cumple con los lineamientos anteriores, deberá crear una carpeta de nombre “multimedia” y adjuntar dicha carpeta a su documento, solo en el caso de que dicho trabajo requiera de imágenes, audio o video. Si el contenido no requiere de material multimedia ó dicho material ha sido capturado por la Dirección de tecnologías Web y </a:t>
            </a:r>
            <a:r>
              <a:rPr lang="es-MX" sz="2000" b="1" dirty="0" err="1">
                <a:latin typeface="+mn-lt"/>
                <a:cs typeface="+mn-cs"/>
              </a:rPr>
              <a:t>Webometría</a:t>
            </a:r>
            <a:r>
              <a:rPr lang="es-MX" sz="2000" b="1" dirty="0">
                <a:latin typeface="+mn-lt"/>
                <a:cs typeface="+mn-cs"/>
              </a:rPr>
              <a:t>, debe omitir la carpeta mencionada y entregar solamente el documento. El autor deberá entregar solo al  </a:t>
            </a:r>
            <a:r>
              <a:rPr lang="es-MX" sz="2000" b="1" dirty="0" smtClean="0">
                <a:latin typeface="+mn-lt"/>
                <a:cs typeface="+mn-cs"/>
              </a:rPr>
              <a:t>comité científico del </a:t>
            </a:r>
            <a:r>
              <a:rPr lang="es-MX" sz="2000" b="1" dirty="0" err="1" smtClean="0">
                <a:latin typeface="+mn-lt"/>
                <a:cs typeface="+mn-cs"/>
              </a:rPr>
              <a:t>ICSa</a:t>
            </a:r>
            <a:r>
              <a:rPr lang="es-MX" sz="2000" b="1" dirty="0" smtClean="0">
                <a:latin typeface="+mn-lt"/>
                <a:cs typeface="+mn-cs"/>
              </a:rPr>
              <a:t>. </a:t>
            </a:r>
            <a:endParaRPr lang="es-MX" sz="2000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5920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</a:t>
            </a:r>
          </a:p>
        </p:txBody>
      </p:sp>
      <p:sp>
        <p:nvSpPr>
          <p:cNvPr id="1434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MX" altLang="es-MX" b="1" dirty="0" smtClean="0"/>
              <a:t>Una vez que el documento sea enviado al correo: </a:t>
            </a:r>
            <a:r>
              <a:rPr lang="es-MX" altLang="es-MX" b="1" dirty="0" smtClean="0">
                <a:hlinkClick r:id="rId3"/>
              </a:rPr>
              <a:t>boletin_icsa.uaeh@yahoo.com.mx</a:t>
            </a:r>
            <a:r>
              <a:rPr lang="es-MX" altLang="es-MX" b="1" dirty="0" smtClean="0"/>
              <a:t>, se someterá a revisión por parte del Comité científico del Boletín “Educación y Salud” del ICSa, quien emitirá un dictamen (en un tiempo aproximado de 20 días hábiles) relacionado con la publicación, y en caso necesario se tendrán que realizar los ajustes correspondientes.</a:t>
            </a:r>
          </a:p>
        </p:txBody>
      </p:sp>
    </p:spTree>
    <p:extLst>
      <p:ext uri="{BB962C8B-B14F-4D97-AF65-F5344CB8AC3E}">
        <p14:creationId xmlns:p14="http://schemas.microsoft.com/office/powerpoint/2010/main" xmlns="" val="4003488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Comité Científico del Boletín: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pPr marL="0" indent="0" eaLnBrk="1" hangingPunct="1">
              <a:buNone/>
              <a:defRPr/>
            </a:pPr>
            <a:endParaRPr lang="es-MX" b="1" dirty="0" smtClean="0"/>
          </a:p>
          <a:p>
            <a:pPr eaLnBrk="1" hangingPunct="1">
              <a:defRPr/>
            </a:pPr>
            <a:r>
              <a:rPr lang="es-MX" b="1" dirty="0" smtClean="0"/>
              <a:t>Dra. Rebeca María Elena Guzmán Saldaña (Coordinación de Investigación)</a:t>
            </a:r>
          </a:p>
          <a:p>
            <a:pPr eaLnBrk="1" hangingPunct="1">
              <a:defRPr/>
            </a:pPr>
            <a:r>
              <a:rPr lang="es-MX" b="1" dirty="0" smtClean="0"/>
              <a:t>Dr. Eduardo Fernández Martínez (Medicina)</a:t>
            </a:r>
          </a:p>
          <a:p>
            <a:pPr eaLnBrk="1" hangingPunct="1">
              <a:defRPr/>
            </a:pPr>
            <a:r>
              <a:rPr lang="es-MX" b="1" dirty="0" smtClean="0"/>
              <a:t>M. en C. Cecilia Sánchez Moreno (Enfermería)</a:t>
            </a:r>
          </a:p>
          <a:p>
            <a:pPr eaLnBrk="1" hangingPunct="1">
              <a:defRPr/>
            </a:pPr>
            <a:r>
              <a:rPr lang="es-MX" b="1" dirty="0" smtClean="0"/>
              <a:t>Dr. David López Romero (Gerontología)</a:t>
            </a:r>
          </a:p>
          <a:p>
            <a:pPr eaLnBrk="1" hangingPunct="1">
              <a:defRPr/>
            </a:pPr>
            <a:r>
              <a:rPr lang="es-MX" b="1" dirty="0" smtClean="0"/>
              <a:t>M. en C. </a:t>
            </a:r>
            <a:r>
              <a:rPr lang="es-MX" b="1" dirty="0" err="1" smtClean="0"/>
              <a:t>Miroslava</a:t>
            </a:r>
            <a:r>
              <a:rPr lang="es-MX" b="1" dirty="0" smtClean="0"/>
              <a:t> Porta Lezama (Nutrición)</a:t>
            </a:r>
          </a:p>
          <a:p>
            <a:pPr eaLnBrk="1" hangingPunct="1">
              <a:defRPr/>
            </a:pPr>
            <a:r>
              <a:rPr lang="es-MX" b="1" dirty="0" smtClean="0"/>
              <a:t> Dra. </a:t>
            </a:r>
            <a:r>
              <a:rPr lang="es-MX" b="1" dirty="0" err="1" smtClean="0"/>
              <a:t>Mirandeli</a:t>
            </a:r>
            <a:r>
              <a:rPr lang="es-MX" b="1" dirty="0" smtClean="0"/>
              <a:t> Bautista Ávila (Farmacia)</a:t>
            </a:r>
          </a:p>
          <a:p>
            <a:pPr eaLnBrk="1" hangingPunct="1">
              <a:defRPr/>
            </a:pPr>
            <a:r>
              <a:rPr lang="es-MX" b="1" dirty="0" smtClean="0"/>
              <a:t>Dr. Jorge Escobar Torres (Psicología)</a:t>
            </a:r>
          </a:p>
          <a:p>
            <a:pPr eaLnBrk="1" hangingPunct="1">
              <a:defRPr/>
            </a:pPr>
            <a:r>
              <a:rPr lang="es-MX" b="1" dirty="0" smtClean="0"/>
              <a:t>Lic. en </a:t>
            </a:r>
            <a:r>
              <a:rPr lang="es-MX" b="1" dirty="0" err="1" smtClean="0"/>
              <a:t>Psic</a:t>
            </a:r>
            <a:r>
              <a:rPr lang="es-MX" b="1" dirty="0" smtClean="0"/>
              <a:t>. Dulce Abril Galindo Luna (Revisora de traducción)</a:t>
            </a:r>
          </a:p>
          <a:p>
            <a:pPr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  <a:p>
            <a:pPr eaLnBrk="1" hangingPunct="1"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4044182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n f o r m e 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28586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Dra. Rebeca Guzmán Saldaña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Coordinadora de Investigación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Cub</a:t>
            </a: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9. Cuarta Etapa del </a:t>
            </a:r>
            <a:r>
              <a:rPr lang="es-MX" sz="2400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ICSa</a:t>
            </a:r>
            <a:endParaRPr lang="es-MX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Tel. 71-720-00  Ext. 4301 y 4313.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Correo Electrónico: </a:t>
            </a: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boletin_icsa.uaeh@yahoo.com.mx</a:t>
            </a:r>
            <a:endParaRPr lang="es-MX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24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2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Visita nuestro enlace del Boletín:</a:t>
            </a:r>
          </a:p>
          <a:p>
            <a:pPr algn="ctr">
              <a:defRPr/>
            </a:pPr>
            <a:r>
              <a:rPr lang="es-MX" sz="24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http://www.uaeh.edu.mx/scige/boletin/icsa/historial.html</a:t>
            </a:r>
            <a:endParaRPr lang="es-MX" sz="2400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467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autores deberán basarse </a:t>
            </a:r>
            <a:br>
              <a:rPr lang="es-MX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los siguientes lineamientos : </a:t>
            </a:r>
            <a:br>
              <a:rPr lang="es-MX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MX" sz="28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Psc. Rebeca\Downloads\portadabolet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3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9" name="8 CuadroTexto"/>
          <p:cNvSpPr txBox="1"/>
          <p:nvPr/>
        </p:nvSpPr>
        <p:spPr>
          <a:xfrm>
            <a:off x="395288" y="1125538"/>
            <a:ext cx="8569325" cy="48625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dirty="0">
                <a:latin typeface="+mn-lt"/>
                <a:cs typeface="+mn-cs"/>
              </a:rPr>
              <a:t> </a:t>
            </a:r>
            <a:r>
              <a:rPr lang="es-MX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+mn-cs"/>
              </a:rPr>
              <a:t>T e x t o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latin typeface="+mn-lt"/>
                <a:cs typeface="+mn-cs"/>
              </a:rPr>
              <a:t>• Se entregará solo en archivos de Microsoft Word (</a:t>
            </a:r>
            <a:r>
              <a:rPr lang="es-MX" sz="2400" b="1" dirty="0" err="1">
                <a:latin typeface="+mn-lt"/>
                <a:cs typeface="+mn-cs"/>
              </a:rPr>
              <a:t>doc</a:t>
            </a:r>
            <a:r>
              <a:rPr lang="es-MX" sz="2400" b="1" dirty="0">
                <a:latin typeface="+mn-lt"/>
                <a:cs typeface="+mn-cs"/>
              </a:rPr>
              <a:t>, </a:t>
            </a:r>
            <a:r>
              <a:rPr lang="es-MX" sz="2400" b="1" dirty="0" err="1">
                <a:latin typeface="+mn-lt"/>
                <a:cs typeface="+mn-cs"/>
              </a:rPr>
              <a:t>docx</a:t>
            </a:r>
            <a:r>
              <a:rPr lang="es-MX" sz="2400" b="1" dirty="0">
                <a:latin typeface="+mn-lt"/>
                <a:cs typeface="+mn-cs"/>
              </a:rPr>
              <a:t>) en cualquiera de sus versiones (2000, 2003, 2007, 2010). </a:t>
            </a:r>
            <a:r>
              <a:rPr lang="es-MX" sz="2400" b="1" dirty="0" smtClean="0">
                <a:latin typeface="+mn-lt"/>
                <a:cs typeface="+mn-cs"/>
              </a:rPr>
              <a:t> </a:t>
            </a:r>
            <a:r>
              <a:rPr lang="es-MX" sz="2400" b="1" u="sng" dirty="0" smtClean="0">
                <a:latin typeface="+mn-lt"/>
                <a:cs typeface="+mn-cs"/>
              </a:rPr>
              <a:t>NO EN PDF.</a:t>
            </a:r>
            <a:endParaRPr lang="es-MX" sz="2400" b="1" u="sng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latin typeface="+mn-lt"/>
                <a:cs typeface="+mn-cs"/>
              </a:rPr>
              <a:t>• El formato del texto queda a libre elección del autor en cuanto se refiere a estilo (negritas, cursivas, subrayados), fuente (tipo de letra), tamaños, entre otros (la Dirección de Tecnologías Web y </a:t>
            </a:r>
            <a:r>
              <a:rPr lang="es-MX" sz="2400" b="1" dirty="0" err="1">
                <a:latin typeface="+mn-lt"/>
                <a:cs typeface="+mn-cs"/>
              </a:rPr>
              <a:t>Webometría</a:t>
            </a:r>
            <a:r>
              <a:rPr lang="es-MX" sz="2400" b="1" dirty="0">
                <a:latin typeface="+mn-lt"/>
                <a:cs typeface="+mn-cs"/>
              </a:rPr>
              <a:t> puede cambiar el formato según convenga a la edición del Boletín Electrónico).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4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latin typeface="+mn-lt"/>
                <a:cs typeface="+mn-cs"/>
              </a:rPr>
              <a:t>• No debe contener elementos especiales de Microsoft Word, como Word-art o clip-art. </a:t>
            </a:r>
          </a:p>
        </p:txBody>
      </p:sp>
    </p:spTree>
    <p:extLst>
      <p:ext uri="{BB962C8B-B14F-4D97-AF65-F5344CB8AC3E}">
        <p14:creationId xmlns:p14="http://schemas.microsoft.com/office/powerpoint/2010/main" xmlns="" val="6448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Resumen y </a:t>
            </a:r>
            <a:r>
              <a:rPr lang="es-MX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Abstract</a:t>
            </a:r>
            <a:endParaRPr lang="es-MX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098" name="Picture 2" descr="C:\Users\Psc. Rebeca\Downloads\portadabolet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35719" y="-823734"/>
            <a:ext cx="9144000" cy="6858000"/>
          </a:xfrm>
          <a:noFill/>
        </p:spPr>
      </p:pic>
      <p:sp>
        <p:nvSpPr>
          <p:cNvPr id="4100" name="3 Rectángulo"/>
          <p:cNvSpPr>
            <a:spLocks noChangeArrowheads="1"/>
          </p:cNvSpPr>
          <p:nvPr/>
        </p:nvSpPr>
        <p:spPr bwMode="auto">
          <a:xfrm>
            <a:off x="250825" y="404664"/>
            <a:ext cx="8713788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457200" indent="-457200" eaLnBrk="1" hangingPunct="1">
              <a:spcBef>
                <a:spcPct val="0"/>
              </a:spcBef>
            </a:pPr>
            <a:r>
              <a:rPr lang="es-MX" altLang="es-MX" sz="2800" b="1" dirty="0"/>
              <a:t>Cada documento debe integrar un </a:t>
            </a:r>
            <a:r>
              <a:rPr lang="es-MX" altLang="es-MX" sz="2800" b="1" dirty="0" smtClean="0"/>
              <a:t>resumen y palabras clave, </a:t>
            </a:r>
            <a:r>
              <a:rPr lang="es-MX" altLang="es-MX" sz="2800" b="1" dirty="0"/>
              <a:t>que describa  el contenido del ensayo, mapa, reseña, práctica, reporte de </a:t>
            </a:r>
            <a:r>
              <a:rPr lang="es-MX" altLang="es-MX" sz="2800" b="1" dirty="0" smtClean="0"/>
              <a:t>investigación, etc. (según </a:t>
            </a:r>
            <a:r>
              <a:rPr lang="es-MX" altLang="es-MX" sz="2800" b="1" dirty="0"/>
              <a:t>la modalidad de la que se trate),  </a:t>
            </a:r>
            <a:endParaRPr lang="es-MX" altLang="es-MX" sz="2800" b="1" dirty="0" smtClean="0"/>
          </a:p>
          <a:p>
            <a:pPr marL="457200" indent="-457200" eaLnBrk="1" hangingPunct="1">
              <a:spcBef>
                <a:spcPct val="0"/>
              </a:spcBef>
            </a:pPr>
            <a:r>
              <a:rPr lang="es-MX" altLang="es-MX" sz="2800" b="1" dirty="0" smtClean="0"/>
              <a:t>Tendrá </a:t>
            </a:r>
            <a:r>
              <a:rPr lang="es-MX" altLang="es-MX" sz="2800" b="1" dirty="0"/>
              <a:t>como máximo 180 </a:t>
            </a:r>
            <a:r>
              <a:rPr lang="es-MX" altLang="es-MX" sz="2800" b="1" dirty="0" smtClean="0"/>
              <a:t>palabras. </a:t>
            </a:r>
          </a:p>
          <a:p>
            <a:pPr marL="457200" indent="-457200" eaLnBrk="1" hangingPunct="1">
              <a:spcBef>
                <a:spcPct val="0"/>
              </a:spcBef>
            </a:pPr>
            <a:r>
              <a:rPr lang="es-MX" altLang="es-MX" sz="2800" b="1" dirty="0" smtClean="0"/>
              <a:t>Cada documento también debe contener su respectivo </a:t>
            </a:r>
            <a:r>
              <a:rPr lang="es-MX" altLang="es-MX" sz="2800" b="1" dirty="0" err="1"/>
              <a:t>abstract</a:t>
            </a:r>
            <a:r>
              <a:rPr lang="es-MX" altLang="es-MX" sz="2800" b="1" dirty="0"/>
              <a:t> y </a:t>
            </a:r>
            <a:r>
              <a:rPr lang="es-MX" altLang="es-MX" sz="2800" b="1" dirty="0" err="1" smtClean="0"/>
              <a:t>keywords</a:t>
            </a:r>
            <a:r>
              <a:rPr lang="es-MX" altLang="es-MX" sz="2800" b="1" dirty="0" smtClean="0"/>
              <a:t>. </a:t>
            </a:r>
            <a:endParaRPr lang="es-MX" altLang="es-MX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2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2800" b="1" dirty="0"/>
              <a:t>El resumen y las palabras clave en español, así como el </a:t>
            </a:r>
            <a:r>
              <a:rPr lang="es-MX" altLang="es-MX" sz="2800" b="1" dirty="0" err="1"/>
              <a:t>abstract</a:t>
            </a:r>
            <a:r>
              <a:rPr lang="es-MX" altLang="es-MX" sz="2800" b="1" dirty="0"/>
              <a:t> y </a:t>
            </a:r>
            <a:r>
              <a:rPr lang="es-MX" altLang="es-MX" sz="2800" b="1" dirty="0" err="1"/>
              <a:t>keywords</a:t>
            </a:r>
            <a:r>
              <a:rPr lang="es-MX" altLang="es-MX" sz="2800" b="1" dirty="0"/>
              <a:t> en inglés.</a:t>
            </a:r>
          </a:p>
        </p:txBody>
      </p:sp>
    </p:spTree>
    <p:extLst>
      <p:ext uri="{BB962C8B-B14F-4D97-AF65-F5344CB8AC3E}">
        <p14:creationId xmlns:p14="http://schemas.microsoft.com/office/powerpoint/2010/main" xmlns="" val="2727094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3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4 Rectángulo"/>
          <p:cNvSpPr>
            <a:spLocks noChangeArrowheads="1"/>
          </p:cNvSpPr>
          <p:nvPr/>
        </p:nvSpPr>
        <p:spPr bwMode="auto">
          <a:xfrm>
            <a:off x="0" y="19685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800"/>
              <a:t> </a:t>
            </a:r>
            <a:endParaRPr lang="es-MX" altLang="es-MX" sz="1800" b="1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68313" y="333375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27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27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27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 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dirty="0" smtClean="0"/>
          </a:p>
        </p:txBody>
      </p:sp>
      <p:sp>
        <p:nvSpPr>
          <p:cNvPr id="10" name="9 Subtítulo"/>
          <p:cNvSpPr>
            <a:spLocks noGrp="1"/>
          </p:cNvSpPr>
          <p:nvPr>
            <p:ph type="subTitle" idx="1"/>
          </p:nvPr>
        </p:nvSpPr>
        <p:spPr>
          <a:xfrm>
            <a:off x="395288" y="1484313"/>
            <a:ext cx="8497887" cy="50403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sz="4200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sz="4200" b="1" dirty="0" smtClean="0">
                <a:solidFill>
                  <a:schemeClr val="tx1"/>
                </a:solidFill>
              </a:rPr>
              <a:t>Los autores de cada contenido deberán enviar su documento(s) al correo electrónico </a:t>
            </a:r>
            <a:r>
              <a:rPr lang="es-MX" sz="4200" b="1" dirty="0" smtClean="0">
                <a:solidFill>
                  <a:schemeClr val="tx1"/>
                </a:solidFill>
                <a:hlinkClick r:id="rId3"/>
              </a:rPr>
              <a:t>boletin_icsa.uaeh@yahoo.com.mx</a:t>
            </a:r>
            <a:r>
              <a:rPr lang="es-MX" sz="4200" b="1" dirty="0" smtClean="0">
                <a:solidFill>
                  <a:schemeClr val="tx1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b="1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xmlns="" val="370968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34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4 Rectángulo"/>
          <p:cNvSpPr>
            <a:spLocks noChangeArrowheads="1"/>
          </p:cNvSpPr>
          <p:nvPr/>
        </p:nvSpPr>
        <p:spPr bwMode="auto">
          <a:xfrm>
            <a:off x="0" y="196850"/>
            <a:ext cx="91440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s-MX" altLang="es-MX" sz="1800"/>
              <a:t> </a:t>
            </a:r>
            <a:endParaRPr lang="es-MX" altLang="es-MX" sz="1800" b="1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395536" y="842963"/>
            <a:ext cx="7772400" cy="14700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27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MX" sz="27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Bibliografía</a:t>
            </a:r>
            <a:r>
              <a:rPr lang="es-MX" b="1" dirty="0" smtClean="0"/>
              <a:t/>
            </a:r>
            <a:br>
              <a:rPr lang="es-MX" b="1" dirty="0" smtClean="0"/>
            </a:br>
            <a:endParaRPr lang="es-MX" dirty="0" smtClean="0"/>
          </a:p>
        </p:txBody>
      </p:sp>
      <p:sp>
        <p:nvSpPr>
          <p:cNvPr id="10" name="9 Subtítulo"/>
          <p:cNvSpPr>
            <a:spLocks noGrp="1"/>
          </p:cNvSpPr>
          <p:nvPr>
            <p:ph type="subTitle" idx="1"/>
          </p:nvPr>
        </p:nvSpPr>
        <p:spPr>
          <a:xfrm>
            <a:off x="323056" y="2276636"/>
            <a:ext cx="8497887" cy="2304727"/>
          </a:xfrm>
        </p:spPr>
        <p:txBody>
          <a:bodyPr rtlCol="0">
            <a:normAutofit/>
          </a:bodyPr>
          <a:lstStyle/>
          <a:p>
            <a:r>
              <a:rPr lang="es-MX" dirty="0">
                <a:solidFill>
                  <a:schemeClr val="tx1"/>
                </a:solidFill>
              </a:rPr>
              <a:t>Todos los documentos independientemente de la modalidad de la que se trate deberán contener las referencias documentales en formato “Vancouver”</a:t>
            </a:r>
          </a:p>
        </p:txBody>
      </p:sp>
    </p:spTree>
    <p:extLst>
      <p:ext uri="{BB962C8B-B14F-4D97-AF65-F5344CB8AC3E}">
        <p14:creationId xmlns:p14="http://schemas.microsoft.com/office/powerpoint/2010/main" xmlns="" val="2631998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3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485775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 </a:t>
            </a:r>
            <a:r>
              <a:rPr lang="es-MX" sz="3800" b="1" dirty="0" smtClean="0"/>
              <a:t>Multimedia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3800" b="1" dirty="0" smtClean="0"/>
              <a:t>El material multimedia se refiere a las imágenes, videos o audios que sean necesarios y hagan referencia al trabajo que está proponiendo, estos pueden ser: procedimientos, ejemplos, materiales, estadísticas, entre otros. 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s-MX" sz="3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3800" b="1" i="1" dirty="0" smtClean="0"/>
              <a:t>Si no cuenta con material multimedia 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s-MX" sz="3800" b="1" i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3800" b="1" dirty="0" smtClean="0"/>
              <a:t>La Dirección de Tecnologías Web y </a:t>
            </a:r>
            <a:r>
              <a:rPr lang="es-MX" sz="3800" b="1" dirty="0" err="1" smtClean="0"/>
              <a:t>Webometría</a:t>
            </a:r>
            <a:r>
              <a:rPr lang="es-MX" sz="3800" b="1" dirty="0" smtClean="0"/>
              <a:t> está comprometida a brindarle el apoyo para la captura de fotografías, grabación de video en 2D y 3D y grabación de audio (deberán solicitar el apoyo dentro del periodo de julio-agosto de 2014).</a:t>
            </a:r>
          </a:p>
        </p:txBody>
      </p:sp>
    </p:spTree>
    <p:extLst>
      <p:ext uri="{BB962C8B-B14F-4D97-AF65-F5344CB8AC3E}">
        <p14:creationId xmlns:p14="http://schemas.microsoft.com/office/powerpoint/2010/main" xmlns="" val="3940346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3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0" y="1052513"/>
            <a:ext cx="9144000" cy="4857750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dirty="0" smtClean="0"/>
              <a:t> </a:t>
            </a:r>
            <a:r>
              <a:rPr lang="es-MX" sz="3800" b="1" dirty="0" smtClean="0"/>
              <a:t>Multimedia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3800" b="1" i="1" dirty="0" smtClean="0"/>
              <a:t>Si cuenta con su propio material multimedia: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3800" b="1" dirty="0" smtClean="0"/>
              <a:t>Puede y debe enviar el material que tenga dentro de una carpeta llamada “multimedia”, junto con su documento tomando en cuenta las siguientes características: </a:t>
            </a:r>
          </a:p>
        </p:txBody>
      </p:sp>
    </p:spTree>
    <p:extLst>
      <p:ext uri="{BB962C8B-B14F-4D97-AF65-F5344CB8AC3E}">
        <p14:creationId xmlns:p14="http://schemas.microsoft.com/office/powerpoint/2010/main" xmlns="" val="3929886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 descr="http://www.uaeh.edu.mx/scige/boletin/icsa/n1/multimedia/portada/portad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/>
          </a:p>
        </p:txBody>
      </p:sp>
      <p:pic>
        <p:nvPicPr>
          <p:cNvPr id="8195" name="Picture 3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2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</a:t>
            </a:r>
            <a:b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del Material Multimedia: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0" y="765175"/>
            <a:ext cx="9144000" cy="5040313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4500" b="1" i="1" dirty="0" smtClean="0"/>
              <a:t>Fotografías e Imágenes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4500" b="1" dirty="0" smtClean="0"/>
              <a:t> Formatos aceptados PNG, JPG, de preferencia con un tamaño de 1080 pixeles de ancho.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45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4500" b="1" dirty="0" smtClean="0"/>
              <a:t>Las imágenes deben ser de su propiedad o en todo caso, no deben estar protegidas con algún tipo de licencia o derechos de autor sin importar que sean fotografías, gráficas, dibujos u otros.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45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4500" b="1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s-MX" sz="45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113960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http://www.uaeh.edu.mx/scige/boletin/icsa/n1/multimedia/portada/portad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MX" altLang="es-MX" sz="1800"/>
          </a:p>
        </p:txBody>
      </p:sp>
      <p:pic>
        <p:nvPicPr>
          <p:cNvPr id="9219" name="Picture 3" descr="C:\Users\Psc. Rebeca\Downloads\portadaboletin.jpg"/>
          <p:cNvPicPr>
            <a:picLocks noChangeAspect="1" noChangeArrowheads="1"/>
          </p:cNvPicPr>
          <p:nvPr/>
        </p:nvPicPr>
        <p:blipFill>
          <a:blip r:embed="rId2" cstate="print">
            <a:lum bright="3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Lineamientos</a:t>
            </a:r>
            <a:br>
              <a:rPr lang="es-MX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sz="36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del Material Multimedia:</a:t>
            </a:r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0" y="765175"/>
            <a:ext cx="9144000" cy="5040313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MX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45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4500" b="1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4500" b="1" dirty="0" smtClean="0"/>
              <a:t> </a:t>
            </a:r>
            <a:r>
              <a:rPr lang="es-MX" sz="4500" b="1" i="1" dirty="0" smtClean="0"/>
              <a:t>Videos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4500" b="1" dirty="0" smtClean="0"/>
              <a:t>Formato MP4 codificación H264 resolución mínima sugerida de 1080 pixeles. </a:t>
            </a:r>
            <a:r>
              <a:rPr lang="es-MX" sz="4500" b="1" i="1" dirty="0" smtClean="0"/>
              <a:t>(Como sugerencia pueden descargar </a:t>
            </a:r>
            <a:r>
              <a:rPr lang="es-MX" sz="4500" b="1" i="1" dirty="0" err="1" smtClean="0"/>
              <a:t>Any</a:t>
            </a:r>
            <a:r>
              <a:rPr lang="es-MX" sz="4500" b="1" i="1" dirty="0" smtClean="0"/>
              <a:t> Video </a:t>
            </a:r>
            <a:r>
              <a:rPr lang="es-MX" sz="4500" b="1" i="1" dirty="0" err="1" smtClean="0"/>
              <a:t>Converter</a:t>
            </a:r>
            <a:r>
              <a:rPr lang="es-MX" sz="4500" b="1" i="1" dirty="0" smtClean="0"/>
              <a:t> una aplicación gratuita, fácil de usar que le permitirá hacer la conversión de casi cualquier formato a MP4) Descargar http://any-video-converter-free.softonic.com/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4500" b="1" dirty="0" smtClean="0"/>
              <a:t>Los videos deberán tener una duración máxima de 30min.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45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MX" sz="4500" b="1" dirty="0" smtClean="0"/>
              <a:t>Los videos deben ser de su propiedad o en todo caso, no deben estar protegidos con algún tipo de licencia o derechos de autor.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45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2935726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1204</Words>
  <Application>Microsoft Office PowerPoint</Application>
  <PresentationFormat>Presentación en pantalla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 </vt:lpstr>
      <vt:lpstr>Los autores deberán basarse  en los siguientes lineamientos :  </vt:lpstr>
      <vt:lpstr>Resumen y Abstract</vt:lpstr>
      <vt:lpstr> LINEAMIENTOS  </vt:lpstr>
      <vt:lpstr> Bibliografía </vt:lpstr>
      <vt:lpstr>Lineamientos</vt:lpstr>
      <vt:lpstr>Lineamientos</vt:lpstr>
      <vt:lpstr>Lineamientos Características del Material Multimedia:</vt:lpstr>
      <vt:lpstr>Lineamientos Características del Material Multimedia:</vt:lpstr>
      <vt:lpstr>Diapositiva 10</vt:lpstr>
      <vt:lpstr>Lineamientos</vt:lpstr>
      <vt:lpstr>Lineamientos</vt:lpstr>
      <vt:lpstr>Lineamientos</vt:lpstr>
      <vt:lpstr>Lineamientos</vt:lpstr>
      <vt:lpstr>Comité Científico del Boletín:</vt:lpstr>
      <vt:lpstr>I n f o r m e s: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COMPAQ</dc:creator>
  <cp:lastModifiedBy>FANNY</cp:lastModifiedBy>
  <cp:revision>13</cp:revision>
  <dcterms:created xsi:type="dcterms:W3CDTF">2014-02-10T16:42:47Z</dcterms:created>
  <dcterms:modified xsi:type="dcterms:W3CDTF">2015-03-12T16:08:17Z</dcterms:modified>
</cp:coreProperties>
</file>