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00" r:id="rId2"/>
    <p:sldId id="282" r:id="rId3"/>
    <p:sldId id="307" r:id="rId4"/>
    <p:sldId id="308" r:id="rId5"/>
    <p:sldId id="309" r:id="rId6"/>
    <p:sldId id="310" r:id="rId7"/>
    <p:sldId id="312" r:id="rId8"/>
    <p:sldId id="311" r:id="rId9"/>
    <p:sldId id="361" r:id="rId10"/>
    <p:sldId id="362" r:id="rId11"/>
    <p:sldId id="363" r:id="rId12"/>
    <p:sldId id="364" r:id="rId13"/>
    <p:sldId id="365" r:id="rId14"/>
    <p:sldId id="366" r:id="rId15"/>
    <p:sldId id="386" r:id="rId16"/>
    <p:sldId id="387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44" r:id="rId26"/>
    <p:sldId id="356" r:id="rId27"/>
    <p:sldId id="377" r:id="rId28"/>
    <p:sldId id="378" r:id="rId29"/>
    <p:sldId id="379" r:id="rId30"/>
    <p:sldId id="345" r:id="rId31"/>
    <p:sldId id="346" r:id="rId32"/>
    <p:sldId id="347" r:id="rId33"/>
    <p:sldId id="357" r:id="rId34"/>
    <p:sldId id="358" r:id="rId35"/>
    <p:sldId id="293" r:id="rId36"/>
    <p:sldId id="352" r:id="rId37"/>
    <p:sldId id="319" r:id="rId38"/>
    <p:sldId id="320" r:id="rId39"/>
    <p:sldId id="321" r:id="rId40"/>
    <p:sldId id="322" r:id="rId41"/>
    <p:sldId id="380" r:id="rId42"/>
    <p:sldId id="299" r:id="rId43"/>
    <p:sldId id="290" r:id="rId44"/>
    <p:sldId id="301" r:id="rId45"/>
    <p:sldId id="302" r:id="rId46"/>
    <p:sldId id="287" r:id="rId47"/>
    <p:sldId id="288" r:id="rId48"/>
    <p:sldId id="303" r:id="rId49"/>
    <p:sldId id="298" r:id="rId50"/>
    <p:sldId id="360" r:id="rId5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302" autoAdjust="0"/>
    <p:restoredTop sz="94660"/>
  </p:normalViewPr>
  <p:slideViewPr>
    <p:cSldViewPr>
      <p:cViewPr>
        <p:scale>
          <a:sx n="49" d="100"/>
          <a:sy n="49" d="100"/>
        </p:scale>
        <p:origin x="-90" y="-1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Hoja1!$B$107:$B$108</c:f>
              <c:strCache>
                <c:ptCount val="2"/>
                <c:pt idx="0">
                  <c:v>Han transferido </c:v>
                </c:pt>
                <c:pt idx="1">
                  <c:v>Faltan </c:v>
                </c:pt>
              </c:strCache>
            </c:strRef>
          </c:cat>
          <c:val>
            <c:numRef>
              <c:f>Hoja1!$C$107:$C$108</c:f>
              <c:numCache>
                <c:formatCode>General</c:formatCode>
                <c:ptCount val="2"/>
                <c:pt idx="0">
                  <c:v>40</c:v>
                </c:pt>
                <c:pt idx="1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Hoja1!$B$3:$C$91</c:f>
              <c:strCache>
                <c:ptCount val="40"/>
                <c:pt idx="0">
                  <c:v>Rectoría</c:v>
                </c:pt>
                <c:pt idx="1">
                  <c:v>Secretaría General</c:v>
                </c:pt>
                <c:pt idx="2">
                  <c:v>Dirección de Archivo General</c:v>
                </c:pt>
                <c:pt idx="3">
                  <c:v>Dirección de Enlace Institucional/ Centro de Estudios de Opinión</c:v>
                </c:pt>
                <c:pt idx="4">
                  <c:v>Programa Estímulo al Desempeño al Personal Docente</c:v>
                </c:pt>
                <c:pt idx="5">
                  <c:v>Dirección de Relaciones Internacionales</c:v>
                </c:pt>
                <c:pt idx="6">
                  <c:v>Escuela Preparatoria Número 3</c:v>
                </c:pt>
                <c:pt idx="7">
                  <c:v>Escuela Preparatoria Número 4</c:v>
                </c:pt>
                <c:pt idx="8">
                  <c:v>Instituto de Ciencias Básicas e Ingeniería</c:v>
                </c:pt>
                <c:pt idx="9">
                  <c:v>Instituto de Ciencias Económico Administrativas</c:v>
                </c:pt>
                <c:pt idx="10">
                  <c:v>Dirección Universitaria de Idiomas</c:v>
                </c:pt>
                <c:pt idx="11">
                  <c:v>Dirección de Educación Superior</c:v>
                </c:pt>
                <c:pt idx="12">
                  <c:v>Dirección de Superación Académica</c:v>
                </c:pt>
                <c:pt idx="13">
                  <c:v>División de Investigación y Posgrado</c:v>
                </c:pt>
                <c:pt idx="14">
                  <c:v>Dirección de Investigación</c:v>
                </c:pt>
                <c:pt idx="15">
                  <c:v>Dirección de Estudios de Posgrado</c:v>
                </c:pt>
                <c:pt idx="16">
                  <c:v>Dirección de Apoyo  a PROMEP</c:v>
                </c:pt>
                <c:pt idx="17">
                  <c:v>Dirección de Ediciones y Publicaciones</c:v>
                </c:pt>
                <c:pt idx="18">
                  <c:v>Dirección de Servicio Social y Practicas Profesionales</c:v>
                </c:pt>
                <c:pt idx="19">
                  <c:v>Dirección de Educación Continua</c:v>
                </c:pt>
                <c:pt idx="20">
                  <c:v>Dirección de Administración de Personal</c:v>
                </c:pt>
                <c:pt idx="21">
                  <c:v>Dirección de Recursos Materiales</c:v>
                </c:pt>
                <c:pt idx="22">
                  <c:v>Dirección de Recursos Financieros</c:v>
                </c:pt>
                <c:pt idx="23">
                  <c:v>Dirección General Jurídica</c:v>
                </c:pt>
                <c:pt idx="24">
                  <c:v>Dirección General de Evaluación</c:v>
                </c:pt>
                <c:pt idx="25">
                  <c:v>Dirección de Relaciones Públicas</c:v>
                </c:pt>
                <c:pt idx="26">
                  <c:v>Dirección de Comunicación Social</c:v>
                </c:pt>
                <c:pt idx="27">
                  <c:v>Dirección de Radio Universidad</c:v>
                </c:pt>
                <c:pt idx="28">
                  <c:v>Dirección General de Planeación</c:v>
                </c:pt>
                <c:pt idx="29">
                  <c:v>Dirección de Proyectos y Obras</c:v>
                </c:pt>
                <c:pt idx="30">
                  <c:v>Dirección de Gestión de la Calidad</c:v>
                </c:pt>
                <c:pt idx="31">
                  <c:v>Dirección General de Servicios Académicos</c:v>
                </c:pt>
                <c:pt idx="32">
                  <c:v>Dirección de Bibliotecas y Centros de Información</c:v>
                </c:pt>
                <c:pt idx="33">
                  <c:v>Dirección de Laboratorios y Talleres</c:v>
                </c:pt>
                <c:pt idx="34">
                  <c:v>Dirección de Centro de Computo Académico</c:v>
                </c:pt>
                <c:pt idx="35">
                  <c:v>Dirección de Tutorías y Asesorías </c:v>
                </c:pt>
                <c:pt idx="36">
                  <c:v>Sistema de Universidad Virtual</c:v>
                </c:pt>
                <c:pt idx="37">
                  <c:v>Dirección de Becas y Apoyo Académico</c:v>
                </c:pt>
                <c:pt idx="38">
                  <c:v>Defensor Universitario </c:v>
                </c:pt>
                <c:pt idx="39">
                  <c:v>Honorable Consejo Universitario </c:v>
                </c:pt>
              </c:strCache>
            </c:strRef>
          </c:cat>
          <c:val>
            <c:numRef>
              <c:f>Hoja1!$D$3:$D$91</c:f>
            </c:numRef>
          </c:val>
          <c:shape val="box"/>
        </c:ser>
        <c:ser>
          <c:idx val="1"/>
          <c:order val="1"/>
          <c:invertIfNegative val="0"/>
          <c:cat>
            <c:strRef>
              <c:f>Hoja1!$B$3:$C$91</c:f>
              <c:strCache>
                <c:ptCount val="40"/>
                <c:pt idx="0">
                  <c:v>Rectoría</c:v>
                </c:pt>
                <c:pt idx="1">
                  <c:v>Secretaría General</c:v>
                </c:pt>
                <c:pt idx="2">
                  <c:v>Dirección de Archivo General</c:v>
                </c:pt>
                <c:pt idx="3">
                  <c:v>Dirección de Enlace Institucional/ Centro de Estudios de Opinión</c:v>
                </c:pt>
                <c:pt idx="4">
                  <c:v>Programa Estímulo al Desempeño al Personal Docente</c:v>
                </c:pt>
                <c:pt idx="5">
                  <c:v>Dirección de Relaciones Internacionales</c:v>
                </c:pt>
                <c:pt idx="6">
                  <c:v>Escuela Preparatoria Número 3</c:v>
                </c:pt>
                <c:pt idx="7">
                  <c:v>Escuela Preparatoria Número 4</c:v>
                </c:pt>
                <c:pt idx="8">
                  <c:v>Instituto de Ciencias Básicas e Ingeniería</c:v>
                </c:pt>
                <c:pt idx="9">
                  <c:v>Instituto de Ciencias Económico Administrativas</c:v>
                </c:pt>
                <c:pt idx="10">
                  <c:v>Dirección Universitaria de Idiomas</c:v>
                </c:pt>
                <c:pt idx="11">
                  <c:v>Dirección de Educación Superior</c:v>
                </c:pt>
                <c:pt idx="12">
                  <c:v>Dirección de Superación Académica</c:v>
                </c:pt>
                <c:pt idx="13">
                  <c:v>División de Investigación y Posgrado</c:v>
                </c:pt>
                <c:pt idx="14">
                  <c:v>Dirección de Investigación</c:v>
                </c:pt>
                <c:pt idx="15">
                  <c:v>Dirección de Estudios de Posgrado</c:v>
                </c:pt>
                <c:pt idx="16">
                  <c:v>Dirección de Apoyo  a PROMEP</c:v>
                </c:pt>
                <c:pt idx="17">
                  <c:v>Dirección de Ediciones y Publicaciones</c:v>
                </c:pt>
                <c:pt idx="18">
                  <c:v>Dirección de Servicio Social y Practicas Profesionales</c:v>
                </c:pt>
                <c:pt idx="19">
                  <c:v>Dirección de Educación Continua</c:v>
                </c:pt>
                <c:pt idx="20">
                  <c:v>Dirección de Administración de Personal</c:v>
                </c:pt>
                <c:pt idx="21">
                  <c:v>Dirección de Recursos Materiales</c:v>
                </c:pt>
                <c:pt idx="22">
                  <c:v>Dirección de Recursos Financieros</c:v>
                </c:pt>
                <c:pt idx="23">
                  <c:v>Dirección General Jurídica</c:v>
                </c:pt>
                <c:pt idx="24">
                  <c:v>Dirección General de Evaluación</c:v>
                </c:pt>
                <c:pt idx="25">
                  <c:v>Dirección de Relaciones Públicas</c:v>
                </c:pt>
                <c:pt idx="26">
                  <c:v>Dirección de Comunicación Social</c:v>
                </c:pt>
                <c:pt idx="27">
                  <c:v>Dirección de Radio Universidad</c:v>
                </c:pt>
                <c:pt idx="28">
                  <c:v>Dirección General de Planeación</c:v>
                </c:pt>
                <c:pt idx="29">
                  <c:v>Dirección de Proyectos y Obras</c:v>
                </c:pt>
                <c:pt idx="30">
                  <c:v>Dirección de Gestión de la Calidad</c:v>
                </c:pt>
                <c:pt idx="31">
                  <c:v>Dirección General de Servicios Académicos</c:v>
                </c:pt>
                <c:pt idx="32">
                  <c:v>Dirección de Bibliotecas y Centros de Información</c:v>
                </c:pt>
                <c:pt idx="33">
                  <c:v>Dirección de Laboratorios y Talleres</c:v>
                </c:pt>
                <c:pt idx="34">
                  <c:v>Dirección de Centro de Computo Académico</c:v>
                </c:pt>
                <c:pt idx="35">
                  <c:v>Dirección de Tutorías y Asesorías </c:v>
                </c:pt>
                <c:pt idx="36">
                  <c:v>Sistema de Universidad Virtual</c:v>
                </c:pt>
                <c:pt idx="37">
                  <c:v>Dirección de Becas y Apoyo Académico</c:v>
                </c:pt>
                <c:pt idx="38">
                  <c:v>Defensor Universitario </c:v>
                </c:pt>
                <c:pt idx="39">
                  <c:v>Honorable Consejo Universitario </c:v>
                </c:pt>
              </c:strCache>
            </c:strRef>
          </c:cat>
          <c:val>
            <c:numRef>
              <c:f>Hoja1!$E$3:$E$91</c:f>
            </c:numRef>
          </c:val>
          <c:shape val="box"/>
        </c:ser>
        <c:ser>
          <c:idx val="2"/>
          <c:order val="2"/>
          <c:invertIfNegative val="0"/>
          <c:cat>
            <c:strRef>
              <c:f>Hoja1!$B$3:$C$91</c:f>
              <c:strCache>
                <c:ptCount val="40"/>
                <c:pt idx="0">
                  <c:v>Rectoría</c:v>
                </c:pt>
                <c:pt idx="1">
                  <c:v>Secretaría General</c:v>
                </c:pt>
                <c:pt idx="2">
                  <c:v>Dirección de Archivo General</c:v>
                </c:pt>
                <c:pt idx="3">
                  <c:v>Dirección de Enlace Institucional/ Centro de Estudios de Opinión</c:v>
                </c:pt>
                <c:pt idx="4">
                  <c:v>Programa Estímulo al Desempeño al Personal Docente</c:v>
                </c:pt>
                <c:pt idx="5">
                  <c:v>Dirección de Relaciones Internacionales</c:v>
                </c:pt>
                <c:pt idx="6">
                  <c:v>Escuela Preparatoria Número 3</c:v>
                </c:pt>
                <c:pt idx="7">
                  <c:v>Escuela Preparatoria Número 4</c:v>
                </c:pt>
                <c:pt idx="8">
                  <c:v>Instituto de Ciencias Básicas e Ingeniería</c:v>
                </c:pt>
                <c:pt idx="9">
                  <c:v>Instituto de Ciencias Económico Administrativas</c:v>
                </c:pt>
                <c:pt idx="10">
                  <c:v>Dirección Universitaria de Idiomas</c:v>
                </c:pt>
                <c:pt idx="11">
                  <c:v>Dirección de Educación Superior</c:v>
                </c:pt>
                <c:pt idx="12">
                  <c:v>Dirección de Superación Académica</c:v>
                </c:pt>
                <c:pt idx="13">
                  <c:v>División de Investigación y Posgrado</c:v>
                </c:pt>
                <c:pt idx="14">
                  <c:v>Dirección de Investigación</c:v>
                </c:pt>
                <c:pt idx="15">
                  <c:v>Dirección de Estudios de Posgrado</c:v>
                </c:pt>
                <c:pt idx="16">
                  <c:v>Dirección de Apoyo  a PROMEP</c:v>
                </c:pt>
                <c:pt idx="17">
                  <c:v>Dirección de Ediciones y Publicaciones</c:v>
                </c:pt>
                <c:pt idx="18">
                  <c:v>Dirección de Servicio Social y Practicas Profesionales</c:v>
                </c:pt>
                <c:pt idx="19">
                  <c:v>Dirección de Educación Continua</c:v>
                </c:pt>
                <c:pt idx="20">
                  <c:v>Dirección de Administración de Personal</c:v>
                </c:pt>
                <c:pt idx="21">
                  <c:v>Dirección de Recursos Materiales</c:v>
                </c:pt>
                <c:pt idx="22">
                  <c:v>Dirección de Recursos Financieros</c:v>
                </c:pt>
                <c:pt idx="23">
                  <c:v>Dirección General Jurídica</c:v>
                </c:pt>
                <c:pt idx="24">
                  <c:v>Dirección General de Evaluación</c:v>
                </c:pt>
                <c:pt idx="25">
                  <c:v>Dirección de Relaciones Públicas</c:v>
                </c:pt>
                <c:pt idx="26">
                  <c:v>Dirección de Comunicación Social</c:v>
                </c:pt>
                <c:pt idx="27">
                  <c:v>Dirección de Radio Universidad</c:v>
                </c:pt>
                <c:pt idx="28">
                  <c:v>Dirección General de Planeación</c:v>
                </c:pt>
                <c:pt idx="29">
                  <c:v>Dirección de Proyectos y Obras</c:v>
                </c:pt>
                <c:pt idx="30">
                  <c:v>Dirección de Gestión de la Calidad</c:v>
                </c:pt>
                <c:pt idx="31">
                  <c:v>Dirección General de Servicios Académicos</c:v>
                </c:pt>
                <c:pt idx="32">
                  <c:v>Dirección de Bibliotecas y Centros de Información</c:v>
                </c:pt>
                <c:pt idx="33">
                  <c:v>Dirección de Laboratorios y Talleres</c:v>
                </c:pt>
                <c:pt idx="34">
                  <c:v>Dirección de Centro de Computo Académico</c:v>
                </c:pt>
                <c:pt idx="35">
                  <c:v>Dirección de Tutorías y Asesorías </c:v>
                </c:pt>
                <c:pt idx="36">
                  <c:v>Sistema de Universidad Virtual</c:v>
                </c:pt>
                <c:pt idx="37">
                  <c:v>Dirección de Becas y Apoyo Académico</c:v>
                </c:pt>
                <c:pt idx="38">
                  <c:v>Defensor Universitario </c:v>
                </c:pt>
                <c:pt idx="39">
                  <c:v>Honorable Consejo Universitario </c:v>
                </c:pt>
              </c:strCache>
            </c:strRef>
          </c:cat>
          <c:val>
            <c:numRef>
              <c:f>Hoja1!$F$3:$F$91</c:f>
            </c:numRef>
          </c:val>
          <c:shape val="box"/>
        </c:ser>
        <c:ser>
          <c:idx val="3"/>
          <c:order val="3"/>
          <c:invertIfNegative val="0"/>
          <c:cat>
            <c:strRef>
              <c:f>Hoja1!$B$3:$C$91</c:f>
              <c:strCache>
                <c:ptCount val="40"/>
                <c:pt idx="0">
                  <c:v>Rectoría</c:v>
                </c:pt>
                <c:pt idx="1">
                  <c:v>Secretaría General</c:v>
                </c:pt>
                <c:pt idx="2">
                  <c:v>Dirección de Archivo General</c:v>
                </c:pt>
                <c:pt idx="3">
                  <c:v>Dirección de Enlace Institucional/ Centro de Estudios de Opinión</c:v>
                </c:pt>
                <c:pt idx="4">
                  <c:v>Programa Estímulo al Desempeño al Personal Docente</c:v>
                </c:pt>
                <c:pt idx="5">
                  <c:v>Dirección de Relaciones Internacionales</c:v>
                </c:pt>
                <c:pt idx="6">
                  <c:v>Escuela Preparatoria Número 3</c:v>
                </c:pt>
                <c:pt idx="7">
                  <c:v>Escuela Preparatoria Número 4</c:v>
                </c:pt>
                <c:pt idx="8">
                  <c:v>Instituto de Ciencias Básicas e Ingeniería</c:v>
                </c:pt>
                <c:pt idx="9">
                  <c:v>Instituto de Ciencias Económico Administrativas</c:v>
                </c:pt>
                <c:pt idx="10">
                  <c:v>Dirección Universitaria de Idiomas</c:v>
                </c:pt>
                <c:pt idx="11">
                  <c:v>Dirección de Educación Superior</c:v>
                </c:pt>
                <c:pt idx="12">
                  <c:v>Dirección de Superación Académica</c:v>
                </c:pt>
                <c:pt idx="13">
                  <c:v>División de Investigación y Posgrado</c:v>
                </c:pt>
                <c:pt idx="14">
                  <c:v>Dirección de Investigación</c:v>
                </c:pt>
                <c:pt idx="15">
                  <c:v>Dirección de Estudios de Posgrado</c:v>
                </c:pt>
                <c:pt idx="16">
                  <c:v>Dirección de Apoyo  a PROMEP</c:v>
                </c:pt>
                <c:pt idx="17">
                  <c:v>Dirección de Ediciones y Publicaciones</c:v>
                </c:pt>
                <c:pt idx="18">
                  <c:v>Dirección de Servicio Social y Practicas Profesionales</c:v>
                </c:pt>
                <c:pt idx="19">
                  <c:v>Dirección de Educación Continua</c:v>
                </c:pt>
                <c:pt idx="20">
                  <c:v>Dirección de Administración de Personal</c:v>
                </c:pt>
                <c:pt idx="21">
                  <c:v>Dirección de Recursos Materiales</c:v>
                </c:pt>
                <c:pt idx="22">
                  <c:v>Dirección de Recursos Financieros</c:v>
                </c:pt>
                <c:pt idx="23">
                  <c:v>Dirección General Jurídica</c:v>
                </c:pt>
                <c:pt idx="24">
                  <c:v>Dirección General de Evaluación</c:v>
                </c:pt>
                <c:pt idx="25">
                  <c:v>Dirección de Relaciones Públicas</c:v>
                </c:pt>
                <c:pt idx="26">
                  <c:v>Dirección de Comunicación Social</c:v>
                </c:pt>
                <c:pt idx="27">
                  <c:v>Dirección de Radio Universidad</c:v>
                </c:pt>
                <c:pt idx="28">
                  <c:v>Dirección General de Planeación</c:v>
                </c:pt>
                <c:pt idx="29">
                  <c:v>Dirección de Proyectos y Obras</c:v>
                </c:pt>
                <c:pt idx="30">
                  <c:v>Dirección de Gestión de la Calidad</c:v>
                </c:pt>
                <c:pt idx="31">
                  <c:v>Dirección General de Servicios Académicos</c:v>
                </c:pt>
                <c:pt idx="32">
                  <c:v>Dirección de Bibliotecas y Centros de Información</c:v>
                </c:pt>
                <c:pt idx="33">
                  <c:v>Dirección de Laboratorios y Talleres</c:v>
                </c:pt>
                <c:pt idx="34">
                  <c:v>Dirección de Centro de Computo Académico</c:v>
                </c:pt>
                <c:pt idx="35">
                  <c:v>Dirección de Tutorías y Asesorías </c:v>
                </c:pt>
                <c:pt idx="36">
                  <c:v>Sistema de Universidad Virtual</c:v>
                </c:pt>
                <c:pt idx="37">
                  <c:v>Dirección de Becas y Apoyo Académico</c:v>
                </c:pt>
                <c:pt idx="38">
                  <c:v>Defensor Universitario </c:v>
                </c:pt>
                <c:pt idx="39">
                  <c:v>Honorable Consejo Universitario </c:v>
                </c:pt>
              </c:strCache>
            </c:strRef>
          </c:cat>
          <c:val>
            <c:numRef>
              <c:f>Hoja1!$G$3:$G$91</c:f>
            </c:numRef>
          </c:val>
          <c:shape val="box"/>
        </c:ser>
        <c:ser>
          <c:idx val="4"/>
          <c:order val="4"/>
          <c:invertIfNegative val="0"/>
          <c:cat>
            <c:strRef>
              <c:f>Hoja1!$B$3:$C$91</c:f>
              <c:strCache>
                <c:ptCount val="40"/>
                <c:pt idx="0">
                  <c:v>Rectoría</c:v>
                </c:pt>
                <c:pt idx="1">
                  <c:v>Secretaría General</c:v>
                </c:pt>
                <c:pt idx="2">
                  <c:v>Dirección de Archivo General</c:v>
                </c:pt>
                <c:pt idx="3">
                  <c:v>Dirección de Enlace Institucional/ Centro de Estudios de Opinión</c:v>
                </c:pt>
                <c:pt idx="4">
                  <c:v>Programa Estímulo al Desempeño al Personal Docente</c:v>
                </c:pt>
                <c:pt idx="5">
                  <c:v>Dirección de Relaciones Internacionales</c:v>
                </c:pt>
                <c:pt idx="6">
                  <c:v>Escuela Preparatoria Número 3</c:v>
                </c:pt>
                <c:pt idx="7">
                  <c:v>Escuela Preparatoria Número 4</c:v>
                </c:pt>
                <c:pt idx="8">
                  <c:v>Instituto de Ciencias Básicas e Ingeniería</c:v>
                </c:pt>
                <c:pt idx="9">
                  <c:v>Instituto de Ciencias Económico Administrativas</c:v>
                </c:pt>
                <c:pt idx="10">
                  <c:v>Dirección Universitaria de Idiomas</c:v>
                </c:pt>
                <c:pt idx="11">
                  <c:v>Dirección de Educación Superior</c:v>
                </c:pt>
                <c:pt idx="12">
                  <c:v>Dirección de Superación Académica</c:v>
                </c:pt>
                <c:pt idx="13">
                  <c:v>División de Investigación y Posgrado</c:v>
                </c:pt>
                <c:pt idx="14">
                  <c:v>Dirección de Investigación</c:v>
                </c:pt>
                <c:pt idx="15">
                  <c:v>Dirección de Estudios de Posgrado</c:v>
                </c:pt>
                <c:pt idx="16">
                  <c:v>Dirección de Apoyo  a PROMEP</c:v>
                </c:pt>
                <c:pt idx="17">
                  <c:v>Dirección de Ediciones y Publicaciones</c:v>
                </c:pt>
                <c:pt idx="18">
                  <c:v>Dirección de Servicio Social y Practicas Profesionales</c:v>
                </c:pt>
                <c:pt idx="19">
                  <c:v>Dirección de Educación Continua</c:v>
                </c:pt>
                <c:pt idx="20">
                  <c:v>Dirección de Administración de Personal</c:v>
                </c:pt>
                <c:pt idx="21">
                  <c:v>Dirección de Recursos Materiales</c:v>
                </c:pt>
                <c:pt idx="22">
                  <c:v>Dirección de Recursos Financieros</c:v>
                </c:pt>
                <c:pt idx="23">
                  <c:v>Dirección General Jurídica</c:v>
                </c:pt>
                <c:pt idx="24">
                  <c:v>Dirección General de Evaluación</c:v>
                </c:pt>
                <c:pt idx="25">
                  <c:v>Dirección de Relaciones Públicas</c:v>
                </c:pt>
                <c:pt idx="26">
                  <c:v>Dirección de Comunicación Social</c:v>
                </c:pt>
                <c:pt idx="27">
                  <c:v>Dirección de Radio Universidad</c:v>
                </c:pt>
                <c:pt idx="28">
                  <c:v>Dirección General de Planeación</c:v>
                </c:pt>
                <c:pt idx="29">
                  <c:v>Dirección de Proyectos y Obras</c:v>
                </c:pt>
                <c:pt idx="30">
                  <c:v>Dirección de Gestión de la Calidad</c:v>
                </c:pt>
                <c:pt idx="31">
                  <c:v>Dirección General de Servicios Académicos</c:v>
                </c:pt>
                <c:pt idx="32">
                  <c:v>Dirección de Bibliotecas y Centros de Información</c:v>
                </c:pt>
                <c:pt idx="33">
                  <c:v>Dirección de Laboratorios y Talleres</c:v>
                </c:pt>
                <c:pt idx="34">
                  <c:v>Dirección de Centro de Computo Académico</c:v>
                </c:pt>
                <c:pt idx="35">
                  <c:v>Dirección de Tutorías y Asesorías </c:v>
                </c:pt>
                <c:pt idx="36">
                  <c:v>Sistema de Universidad Virtual</c:v>
                </c:pt>
                <c:pt idx="37">
                  <c:v>Dirección de Becas y Apoyo Académico</c:v>
                </c:pt>
                <c:pt idx="38">
                  <c:v>Defensor Universitario </c:v>
                </c:pt>
                <c:pt idx="39">
                  <c:v>Honorable Consejo Universitario </c:v>
                </c:pt>
              </c:strCache>
            </c:strRef>
          </c:cat>
          <c:val>
            <c:numRef>
              <c:f>Hoja1!$H$3:$H$91</c:f>
            </c:numRef>
          </c:val>
          <c:shape val="box"/>
        </c:ser>
        <c:ser>
          <c:idx val="5"/>
          <c:order val="5"/>
          <c:invertIfNegative val="0"/>
          <c:cat>
            <c:strRef>
              <c:f>Hoja1!$B$3:$C$91</c:f>
              <c:strCache>
                <c:ptCount val="40"/>
                <c:pt idx="0">
                  <c:v>Rectoría</c:v>
                </c:pt>
                <c:pt idx="1">
                  <c:v>Secretaría General</c:v>
                </c:pt>
                <c:pt idx="2">
                  <c:v>Dirección de Archivo General</c:v>
                </c:pt>
                <c:pt idx="3">
                  <c:v>Dirección de Enlace Institucional/ Centro de Estudios de Opinión</c:v>
                </c:pt>
                <c:pt idx="4">
                  <c:v>Programa Estímulo al Desempeño al Personal Docente</c:v>
                </c:pt>
                <c:pt idx="5">
                  <c:v>Dirección de Relaciones Internacionales</c:v>
                </c:pt>
                <c:pt idx="6">
                  <c:v>Escuela Preparatoria Número 3</c:v>
                </c:pt>
                <c:pt idx="7">
                  <c:v>Escuela Preparatoria Número 4</c:v>
                </c:pt>
                <c:pt idx="8">
                  <c:v>Instituto de Ciencias Básicas e Ingeniería</c:v>
                </c:pt>
                <c:pt idx="9">
                  <c:v>Instituto de Ciencias Económico Administrativas</c:v>
                </c:pt>
                <c:pt idx="10">
                  <c:v>Dirección Universitaria de Idiomas</c:v>
                </c:pt>
                <c:pt idx="11">
                  <c:v>Dirección de Educación Superior</c:v>
                </c:pt>
                <c:pt idx="12">
                  <c:v>Dirección de Superación Académica</c:v>
                </c:pt>
                <c:pt idx="13">
                  <c:v>División de Investigación y Posgrado</c:v>
                </c:pt>
                <c:pt idx="14">
                  <c:v>Dirección de Investigación</c:v>
                </c:pt>
                <c:pt idx="15">
                  <c:v>Dirección de Estudios de Posgrado</c:v>
                </c:pt>
                <c:pt idx="16">
                  <c:v>Dirección de Apoyo  a PROMEP</c:v>
                </c:pt>
                <c:pt idx="17">
                  <c:v>Dirección de Ediciones y Publicaciones</c:v>
                </c:pt>
                <c:pt idx="18">
                  <c:v>Dirección de Servicio Social y Practicas Profesionales</c:v>
                </c:pt>
                <c:pt idx="19">
                  <c:v>Dirección de Educación Continua</c:v>
                </c:pt>
                <c:pt idx="20">
                  <c:v>Dirección de Administración de Personal</c:v>
                </c:pt>
                <c:pt idx="21">
                  <c:v>Dirección de Recursos Materiales</c:v>
                </c:pt>
                <c:pt idx="22">
                  <c:v>Dirección de Recursos Financieros</c:v>
                </c:pt>
                <c:pt idx="23">
                  <c:v>Dirección General Jurídica</c:v>
                </c:pt>
                <c:pt idx="24">
                  <c:v>Dirección General de Evaluación</c:v>
                </c:pt>
                <c:pt idx="25">
                  <c:v>Dirección de Relaciones Públicas</c:v>
                </c:pt>
                <c:pt idx="26">
                  <c:v>Dirección de Comunicación Social</c:v>
                </c:pt>
                <c:pt idx="27">
                  <c:v>Dirección de Radio Universidad</c:v>
                </c:pt>
                <c:pt idx="28">
                  <c:v>Dirección General de Planeación</c:v>
                </c:pt>
                <c:pt idx="29">
                  <c:v>Dirección de Proyectos y Obras</c:v>
                </c:pt>
                <c:pt idx="30">
                  <c:v>Dirección de Gestión de la Calidad</c:v>
                </c:pt>
                <c:pt idx="31">
                  <c:v>Dirección General de Servicios Académicos</c:v>
                </c:pt>
                <c:pt idx="32">
                  <c:v>Dirección de Bibliotecas y Centros de Información</c:v>
                </c:pt>
                <c:pt idx="33">
                  <c:v>Dirección de Laboratorios y Talleres</c:v>
                </c:pt>
                <c:pt idx="34">
                  <c:v>Dirección de Centro de Computo Académico</c:v>
                </c:pt>
                <c:pt idx="35">
                  <c:v>Dirección de Tutorías y Asesorías </c:v>
                </c:pt>
                <c:pt idx="36">
                  <c:v>Sistema de Universidad Virtual</c:v>
                </c:pt>
                <c:pt idx="37">
                  <c:v>Dirección de Becas y Apoyo Académico</c:v>
                </c:pt>
                <c:pt idx="38">
                  <c:v>Defensor Universitario </c:v>
                </c:pt>
                <c:pt idx="39">
                  <c:v>Honorable Consejo Universitario </c:v>
                </c:pt>
              </c:strCache>
            </c:strRef>
          </c:cat>
          <c:val>
            <c:numRef>
              <c:f>Hoja1!$I$3:$I$91</c:f>
            </c:numRef>
          </c:val>
          <c:shape val="box"/>
        </c:ser>
        <c:ser>
          <c:idx val="6"/>
          <c:order val="6"/>
          <c:invertIfNegative val="0"/>
          <c:cat>
            <c:strRef>
              <c:f>Hoja1!$B$3:$C$91</c:f>
              <c:strCache>
                <c:ptCount val="40"/>
                <c:pt idx="0">
                  <c:v>Rectoría</c:v>
                </c:pt>
                <c:pt idx="1">
                  <c:v>Secretaría General</c:v>
                </c:pt>
                <c:pt idx="2">
                  <c:v>Dirección de Archivo General</c:v>
                </c:pt>
                <c:pt idx="3">
                  <c:v>Dirección de Enlace Institucional/ Centro de Estudios de Opinión</c:v>
                </c:pt>
                <c:pt idx="4">
                  <c:v>Programa Estímulo al Desempeño al Personal Docente</c:v>
                </c:pt>
                <c:pt idx="5">
                  <c:v>Dirección de Relaciones Internacionales</c:v>
                </c:pt>
                <c:pt idx="6">
                  <c:v>Escuela Preparatoria Número 3</c:v>
                </c:pt>
                <c:pt idx="7">
                  <c:v>Escuela Preparatoria Número 4</c:v>
                </c:pt>
                <c:pt idx="8">
                  <c:v>Instituto de Ciencias Básicas e Ingeniería</c:v>
                </c:pt>
                <c:pt idx="9">
                  <c:v>Instituto de Ciencias Económico Administrativas</c:v>
                </c:pt>
                <c:pt idx="10">
                  <c:v>Dirección Universitaria de Idiomas</c:v>
                </c:pt>
                <c:pt idx="11">
                  <c:v>Dirección de Educación Superior</c:v>
                </c:pt>
                <c:pt idx="12">
                  <c:v>Dirección de Superación Académica</c:v>
                </c:pt>
                <c:pt idx="13">
                  <c:v>División de Investigación y Posgrado</c:v>
                </c:pt>
                <c:pt idx="14">
                  <c:v>Dirección de Investigación</c:v>
                </c:pt>
                <c:pt idx="15">
                  <c:v>Dirección de Estudios de Posgrado</c:v>
                </c:pt>
                <c:pt idx="16">
                  <c:v>Dirección de Apoyo  a PROMEP</c:v>
                </c:pt>
                <c:pt idx="17">
                  <c:v>Dirección de Ediciones y Publicaciones</c:v>
                </c:pt>
                <c:pt idx="18">
                  <c:v>Dirección de Servicio Social y Practicas Profesionales</c:v>
                </c:pt>
                <c:pt idx="19">
                  <c:v>Dirección de Educación Continua</c:v>
                </c:pt>
                <c:pt idx="20">
                  <c:v>Dirección de Administración de Personal</c:v>
                </c:pt>
                <c:pt idx="21">
                  <c:v>Dirección de Recursos Materiales</c:v>
                </c:pt>
                <c:pt idx="22">
                  <c:v>Dirección de Recursos Financieros</c:v>
                </c:pt>
                <c:pt idx="23">
                  <c:v>Dirección General Jurídica</c:v>
                </c:pt>
                <c:pt idx="24">
                  <c:v>Dirección General de Evaluación</c:v>
                </c:pt>
                <c:pt idx="25">
                  <c:v>Dirección de Relaciones Públicas</c:v>
                </c:pt>
                <c:pt idx="26">
                  <c:v>Dirección de Comunicación Social</c:v>
                </c:pt>
                <c:pt idx="27">
                  <c:v>Dirección de Radio Universidad</c:v>
                </c:pt>
                <c:pt idx="28">
                  <c:v>Dirección General de Planeación</c:v>
                </c:pt>
                <c:pt idx="29">
                  <c:v>Dirección de Proyectos y Obras</c:v>
                </c:pt>
                <c:pt idx="30">
                  <c:v>Dirección de Gestión de la Calidad</c:v>
                </c:pt>
                <c:pt idx="31">
                  <c:v>Dirección General de Servicios Académicos</c:v>
                </c:pt>
                <c:pt idx="32">
                  <c:v>Dirección de Bibliotecas y Centros de Información</c:v>
                </c:pt>
                <c:pt idx="33">
                  <c:v>Dirección de Laboratorios y Talleres</c:v>
                </c:pt>
                <c:pt idx="34">
                  <c:v>Dirección de Centro de Computo Académico</c:v>
                </c:pt>
                <c:pt idx="35">
                  <c:v>Dirección de Tutorías y Asesorías </c:v>
                </c:pt>
                <c:pt idx="36">
                  <c:v>Sistema de Universidad Virtual</c:v>
                </c:pt>
                <c:pt idx="37">
                  <c:v>Dirección de Becas y Apoyo Académico</c:v>
                </c:pt>
                <c:pt idx="38">
                  <c:v>Defensor Universitario </c:v>
                </c:pt>
                <c:pt idx="39">
                  <c:v>Honorable Consejo Universitario </c:v>
                </c:pt>
              </c:strCache>
            </c:strRef>
          </c:cat>
          <c:val>
            <c:numRef>
              <c:f>Hoja1!$J$3:$J$91</c:f>
            </c:numRef>
          </c:val>
          <c:shape val="box"/>
        </c:ser>
        <c:ser>
          <c:idx val="7"/>
          <c:order val="7"/>
          <c:invertIfNegative val="0"/>
          <c:cat>
            <c:strRef>
              <c:f>Hoja1!$B$3:$C$91</c:f>
              <c:strCache>
                <c:ptCount val="40"/>
                <c:pt idx="0">
                  <c:v>Rectoría</c:v>
                </c:pt>
                <c:pt idx="1">
                  <c:v>Secretaría General</c:v>
                </c:pt>
                <c:pt idx="2">
                  <c:v>Dirección de Archivo General</c:v>
                </c:pt>
                <c:pt idx="3">
                  <c:v>Dirección de Enlace Institucional/ Centro de Estudios de Opinión</c:v>
                </c:pt>
                <c:pt idx="4">
                  <c:v>Programa Estímulo al Desempeño al Personal Docente</c:v>
                </c:pt>
                <c:pt idx="5">
                  <c:v>Dirección de Relaciones Internacionales</c:v>
                </c:pt>
                <c:pt idx="6">
                  <c:v>Escuela Preparatoria Número 3</c:v>
                </c:pt>
                <c:pt idx="7">
                  <c:v>Escuela Preparatoria Número 4</c:v>
                </c:pt>
                <c:pt idx="8">
                  <c:v>Instituto de Ciencias Básicas e Ingeniería</c:v>
                </c:pt>
                <c:pt idx="9">
                  <c:v>Instituto de Ciencias Económico Administrativas</c:v>
                </c:pt>
                <c:pt idx="10">
                  <c:v>Dirección Universitaria de Idiomas</c:v>
                </c:pt>
                <c:pt idx="11">
                  <c:v>Dirección de Educación Superior</c:v>
                </c:pt>
                <c:pt idx="12">
                  <c:v>Dirección de Superación Académica</c:v>
                </c:pt>
                <c:pt idx="13">
                  <c:v>División de Investigación y Posgrado</c:v>
                </c:pt>
                <c:pt idx="14">
                  <c:v>Dirección de Investigación</c:v>
                </c:pt>
                <c:pt idx="15">
                  <c:v>Dirección de Estudios de Posgrado</c:v>
                </c:pt>
                <c:pt idx="16">
                  <c:v>Dirección de Apoyo  a PROMEP</c:v>
                </c:pt>
                <c:pt idx="17">
                  <c:v>Dirección de Ediciones y Publicaciones</c:v>
                </c:pt>
                <c:pt idx="18">
                  <c:v>Dirección de Servicio Social y Practicas Profesionales</c:v>
                </c:pt>
                <c:pt idx="19">
                  <c:v>Dirección de Educación Continua</c:v>
                </c:pt>
                <c:pt idx="20">
                  <c:v>Dirección de Administración de Personal</c:v>
                </c:pt>
                <c:pt idx="21">
                  <c:v>Dirección de Recursos Materiales</c:v>
                </c:pt>
                <c:pt idx="22">
                  <c:v>Dirección de Recursos Financieros</c:v>
                </c:pt>
                <c:pt idx="23">
                  <c:v>Dirección General Jurídica</c:v>
                </c:pt>
                <c:pt idx="24">
                  <c:v>Dirección General de Evaluación</c:v>
                </c:pt>
                <c:pt idx="25">
                  <c:v>Dirección de Relaciones Públicas</c:v>
                </c:pt>
                <c:pt idx="26">
                  <c:v>Dirección de Comunicación Social</c:v>
                </c:pt>
                <c:pt idx="27">
                  <c:v>Dirección de Radio Universidad</c:v>
                </c:pt>
                <c:pt idx="28">
                  <c:v>Dirección General de Planeación</c:v>
                </c:pt>
                <c:pt idx="29">
                  <c:v>Dirección de Proyectos y Obras</c:v>
                </c:pt>
                <c:pt idx="30">
                  <c:v>Dirección de Gestión de la Calidad</c:v>
                </c:pt>
                <c:pt idx="31">
                  <c:v>Dirección General de Servicios Académicos</c:v>
                </c:pt>
                <c:pt idx="32">
                  <c:v>Dirección de Bibliotecas y Centros de Información</c:v>
                </c:pt>
                <c:pt idx="33">
                  <c:v>Dirección de Laboratorios y Talleres</c:v>
                </c:pt>
                <c:pt idx="34">
                  <c:v>Dirección de Centro de Computo Académico</c:v>
                </c:pt>
                <c:pt idx="35">
                  <c:v>Dirección de Tutorías y Asesorías </c:v>
                </c:pt>
                <c:pt idx="36">
                  <c:v>Sistema de Universidad Virtual</c:v>
                </c:pt>
                <c:pt idx="37">
                  <c:v>Dirección de Becas y Apoyo Académico</c:v>
                </c:pt>
                <c:pt idx="38">
                  <c:v>Defensor Universitario </c:v>
                </c:pt>
                <c:pt idx="39">
                  <c:v>Honorable Consejo Universitario </c:v>
                </c:pt>
              </c:strCache>
            </c:strRef>
          </c:cat>
          <c:val>
            <c:numRef>
              <c:f>Hoja1!$K$3:$K$91</c:f>
            </c:numRef>
          </c:val>
          <c:shape val="box"/>
        </c:ser>
        <c:ser>
          <c:idx val="8"/>
          <c:order val="8"/>
          <c:invertIfNegative val="0"/>
          <c:cat>
            <c:strRef>
              <c:f>Hoja1!$B$3:$C$91</c:f>
              <c:strCache>
                <c:ptCount val="40"/>
                <c:pt idx="0">
                  <c:v>Rectoría</c:v>
                </c:pt>
                <c:pt idx="1">
                  <c:v>Secretaría General</c:v>
                </c:pt>
                <c:pt idx="2">
                  <c:v>Dirección de Archivo General</c:v>
                </c:pt>
                <c:pt idx="3">
                  <c:v>Dirección de Enlace Institucional/ Centro de Estudios de Opinión</c:v>
                </c:pt>
                <c:pt idx="4">
                  <c:v>Programa Estímulo al Desempeño al Personal Docente</c:v>
                </c:pt>
                <c:pt idx="5">
                  <c:v>Dirección de Relaciones Internacionales</c:v>
                </c:pt>
                <c:pt idx="6">
                  <c:v>Escuela Preparatoria Número 3</c:v>
                </c:pt>
                <c:pt idx="7">
                  <c:v>Escuela Preparatoria Número 4</c:v>
                </c:pt>
                <c:pt idx="8">
                  <c:v>Instituto de Ciencias Básicas e Ingeniería</c:v>
                </c:pt>
                <c:pt idx="9">
                  <c:v>Instituto de Ciencias Económico Administrativas</c:v>
                </c:pt>
                <c:pt idx="10">
                  <c:v>Dirección Universitaria de Idiomas</c:v>
                </c:pt>
                <c:pt idx="11">
                  <c:v>Dirección de Educación Superior</c:v>
                </c:pt>
                <c:pt idx="12">
                  <c:v>Dirección de Superación Académica</c:v>
                </c:pt>
                <c:pt idx="13">
                  <c:v>División de Investigación y Posgrado</c:v>
                </c:pt>
                <c:pt idx="14">
                  <c:v>Dirección de Investigación</c:v>
                </c:pt>
                <c:pt idx="15">
                  <c:v>Dirección de Estudios de Posgrado</c:v>
                </c:pt>
                <c:pt idx="16">
                  <c:v>Dirección de Apoyo  a PROMEP</c:v>
                </c:pt>
                <c:pt idx="17">
                  <c:v>Dirección de Ediciones y Publicaciones</c:v>
                </c:pt>
                <c:pt idx="18">
                  <c:v>Dirección de Servicio Social y Practicas Profesionales</c:v>
                </c:pt>
                <c:pt idx="19">
                  <c:v>Dirección de Educación Continua</c:v>
                </c:pt>
                <c:pt idx="20">
                  <c:v>Dirección de Administración de Personal</c:v>
                </c:pt>
                <c:pt idx="21">
                  <c:v>Dirección de Recursos Materiales</c:v>
                </c:pt>
                <c:pt idx="22">
                  <c:v>Dirección de Recursos Financieros</c:v>
                </c:pt>
                <c:pt idx="23">
                  <c:v>Dirección General Jurídica</c:v>
                </c:pt>
                <c:pt idx="24">
                  <c:v>Dirección General de Evaluación</c:v>
                </c:pt>
                <c:pt idx="25">
                  <c:v>Dirección de Relaciones Públicas</c:v>
                </c:pt>
                <c:pt idx="26">
                  <c:v>Dirección de Comunicación Social</c:v>
                </c:pt>
                <c:pt idx="27">
                  <c:v>Dirección de Radio Universidad</c:v>
                </c:pt>
                <c:pt idx="28">
                  <c:v>Dirección General de Planeación</c:v>
                </c:pt>
                <c:pt idx="29">
                  <c:v>Dirección de Proyectos y Obras</c:v>
                </c:pt>
                <c:pt idx="30">
                  <c:v>Dirección de Gestión de la Calidad</c:v>
                </c:pt>
                <c:pt idx="31">
                  <c:v>Dirección General de Servicios Académicos</c:v>
                </c:pt>
                <c:pt idx="32">
                  <c:v>Dirección de Bibliotecas y Centros de Información</c:v>
                </c:pt>
                <c:pt idx="33">
                  <c:v>Dirección de Laboratorios y Talleres</c:v>
                </c:pt>
                <c:pt idx="34">
                  <c:v>Dirección de Centro de Computo Académico</c:v>
                </c:pt>
                <c:pt idx="35">
                  <c:v>Dirección de Tutorías y Asesorías </c:v>
                </c:pt>
                <c:pt idx="36">
                  <c:v>Sistema de Universidad Virtual</c:v>
                </c:pt>
                <c:pt idx="37">
                  <c:v>Dirección de Becas y Apoyo Académico</c:v>
                </c:pt>
                <c:pt idx="38">
                  <c:v>Defensor Universitario </c:v>
                </c:pt>
                <c:pt idx="39">
                  <c:v>Honorable Consejo Universitario </c:v>
                </c:pt>
              </c:strCache>
            </c:strRef>
          </c:cat>
          <c:val>
            <c:numRef>
              <c:f>Hoja1!$L$3:$L$91</c:f>
            </c:numRef>
          </c:val>
          <c:shape val="box"/>
        </c:ser>
        <c:ser>
          <c:idx val="9"/>
          <c:order val="9"/>
          <c:invertIfNegative val="0"/>
          <c:cat>
            <c:strRef>
              <c:f>Hoja1!$B$3:$C$91</c:f>
              <c:strCache>
                <c:ptCount val="40"/>
                <c:pt idx="0">
                  <c:v>Rectoría</c:v>
                </c:pt>
                <c:pt idx="1">
                  <c:v>Secretaría General</c:v>
                </c:pt>
                <c:pt idx="2">
                  <c:v>Dirección de Archivo General</c:v>
                </c:pt>
                <c:pt idx="3">
                  <c:v>Dirección de Enlace Institucional/ Centro de Estudios de Opinión</c:v>
                </c:pt>
                <c:pt idx="4">
                  <c:v>Programa Estímulo al Desempeño al Personal Docente</c:v>
                </c:pt>
                <c:pt idx="5">
                  <c:v>Dirección de Relaciones Internacionales</c:v>
                </c:pt>
                <c:pt idx="6">
                  <c:v>Escuela Preparatoria Número 3</c:v>
                </c:pt>
                <c:pt idx="7">
                  <c:v>Escuela Preparatoria Número 4</c:v>
                </c:pt>
                <c:pt idx="8">
                  <c:v>Instituto de Ciencias Básicas e Ingeniería</c:v>
                </c:pt>
                <c:pt idx="9">
                  <c:v>Instituto de Ciencias Económico Administrativas</c:v>
                </c:pt>
                <c:pt idx="10">
                  <c:v>Dirección Universitaria de Idiomas</c:v>
                </c:pt>
                <c:pt idx="11">
                  <c:v>Dirección de Educación Superior</c:v>
                </c:pt>
                <c:pt idx="12">
                  <c:v>Dirección de Superación Académica</c:v>
                </c:pt>
                <c:pt idx="13">
                  <c:v>División de Investigación y Posgrado</c:v>
                </c:pt>
                <c:pt idx="14">
                  <c:v>Dirección de Investigación</c:v>
                </c:pt>
                <c:pt idx="15">
                  <c:v>Dirección de Estudios de Posgrado</c:v>
                </c:pt>
                <c:pt idx="16">
                  <c:v>Dirección de Apoyo  a PROMEP</c:v>
                </c:pt>
                <c:pt idx="17">
                  <c:v>Dirección de Ediciones y Publicaciones</c:v>
                </c:pt>
                <c:pt idx="18">
                  <c:v>Dirección de Servicio Social y Practicas Profesionales</c:v>
                </c:pt>
                <c:pt idx="19">
                  <c:v>Dirección de Educación Continua</c:v>
                </c:pt>
                <c:pt idx="20">
                  <c:v>Dirección de Administración de Personal</c:v>
                </c:pt>
                <c:pt idx="21">
                  <c:v>Dirección de Recursos Materiales</c:v>
                </c:pt>
                <c:pt idx="22">
                  <c:v>Dirección de Recursos Financieros</c:v>
                </c:pt>
                <c:pt idx="23">
                  <c:v>Dirección General Jurídica</c:v>
                </c:pt>
                <c:pt idx="24">
                  <c:v>Dirección General de Evaluación</c:v>
                </c:pt>
                <c:pt idx="25">
                  <c:v>Dirección de Relaciones Públicas</c:v>
                </c:pt>
                <c:pt idx="26">
                  <c:v>Dirección de Comunicación Social</c:v>
                </c:pt>
                <c:pt idx="27">
                  <c:v>Dirección de Radio Universidad</c:v>
                </c:pt>
                <c:pt idx="28">
                  <c:v>Dirección General de Planeación</c:v>
                </c:pt>
                <c:pt idx="29">
                  <c:v>Dirección de Proyectos y Obras</c:v>
                </c:pt>
                <c:pt idx="30">
                  <c:v>Dirección de Gestión de la Calidad</c:v>
                </c:pt>
                <c:pt idx="31">
                  <c:v>Dirección General de Servicios Académicos</c:v>
                </c:pt>
                <c:pt idx="32">
                  <c:v>Dirección de Bibliotecas y Centros de Información</c:v>
                </c:pt>
                <c:pt idx="33">
                  <c:v>Dirección de Laboratorios y Talleres</c:v>
                </c:pt>
                <c:pt idx="34">
                  <c:v>Dirección de Centro de Computo Académico</c:v>
                </c:pt>
                <c:pt idx="35">
                  <c:v>Dirección de Tutorías y Asesorías </c:v>
                </c:pt>
                <c:pt idx="36">
                  <c:v>Sistema de Universidad Virtual</c:v>
                </c:pt>
                <c:pt idx="37">
                  <c:v>Dirección de Becas y Apoyo Académico</c:v>
                </c:pt>
                <c:pt idx="38">
                  <c:v>Defensor Universitario </c:v>
                </c:pt>
                <c:pt idx="39">
                  <c:v>Honorable Consejo Universitario </c:v>
                </c:pt>
              </c:strCache>
            </c:strRef>
          </c:cat>
          <c:val>
            <c:numRef>
              <c:f>Hoja1!$M$3:$M$91</c:f>
            </c:numRef>
          </c:val>
          <c:shape val="box"/>
        </c:ser>
        <c:ser>
          <c:idx val="10"/>
          <c:order val="10"/>
          <c:invertIfNegative val="0"/>
          <c:cat>
            <c:strRef>
              <c:f>Hoja1!$B$3:$C$91</c:f>
              <c:strCache>
                <c:ptCount val="40"/>
                <c:pt idx="0">
                  <c:v>Rectoría</c:v>
                </c:pt>
                <c:pt idx="1">
                  <c:v>Secretaría General</c:v>
                </c:pt>
                <c:pt idx="2">
                  <c:v>Dirección de Archivo General</c:v>
                </c:pt>
                <c:pt idx="3">
                  <c:v>Dirección de Enlace Institucional/ Centro de Estudios de Opinión</c:v>
                </c:pt>
                <c:pt idx="4">
                  <c:v>Programa Estímulo al Desempeño al Personal Docente</c:v>
                </c:pt>
                <c:pt idx="5">
                  <c:v>Dirección de Relaciones Internacionales</c:v>
                </c:pt>
                <c:pt idx="6">
                  <c:v>Escuela Preparatoria Número 3</c:v>
                </c:pt>
                <c:pt idx="7">
                  <c:v>Escuela Preparatoria Número 4</c:v>
                </c:pt>
                <c:pt idx="8">
                  <c:v>Instituto de Ciencias Básicas e Ingeniería</c:v>
                </c:pt>
                <c:pt idx="9">
                  <c:v>Instituto de Ciencias Económico Administrativas</c:v>
                </c:pt>
                <c:pt idx="10">
                  <c:v>Dirección Universitaria de Idiomas</c:v>
                </c:pt>
                <c:pt idx="11">
                  <c:v>Dirección de Educación Superior</c:v>
                </c:pt>
                <c:pt idx="12">
                  <c:v>Dirección de Superación Académica</c:v>
                </c:pt>
                <c:pt idx="13">
                  <c:v>División de Investigación y Posgrado</c:v>
                </c:pt>
                <c:pt idx="14">
                  <c:v>Dirección de Investigación</c:v>
                </c:pt>
                <c:pt idx="15">
                  <c:v>Dirección de Estudios de Posgrado</c:v>
                </c:pt>
                <c:pt idx="16">
                  <c:v>Dirección de Apoyo  a PROMEP</c:v>
                </c:pt>
                <c:pt idx="17">
                  <c:v>Dirección de Ediciones y Publicaciones</c:v>
                </c:pt>
                <c:pt idx="18">
                  <c:v>Dirección de Servicio Social y Practicas Profesionales</c:v>
                </c:pt>
                <c:pt idx="19">
                  <c:v>Dirección de Educación Continua</c:v>
                </c:pt>
                <c:pt idx="20">
                  <c:v>Dirección de Administración de Personal</c:v>
                </c:pt>
                <c:pt idx="21">
                  <c:v>Dirección de Recursos Materiales</c:v>
                </c:pt>
                <c:pt idx="22">
                  <c:v>Dirección de Recursos Financieros</c:v>
                </c:pt>
                <c:pt idx="23">
                  <c:v>Dirección General Jurídica</c:v>
                </c:pt>
                <c:pt idx="24">
                  <c:v>Dirección General de Evaluación</c:v>
                </c:pt>
                <c:pt idx="25">
                  <c:v>Dirección de Relaciones Públicas</c:v>
                </c:pt>
                <c:pt idx="26">
                  <c:v>Dirección de Comunicación Social</c:v>
                </c:pt>
                <c:pt idx="27">
                  <c:v>Dirección de Radio Universidad</c:v>
                </c:pt>
                <c:pt idx="28">
                  <c:v>Dirección General de Planeación</c:v>
                </c:pt>
                <c:pt idx="29">
                  <c:v>Dirección de Proyectos y Obras</c:v>
                </c:pt>
                <c:pt idx="30">
                  <c:v>Dirección de Gestión de la Calidad</c:v>
                </c:pt>
                <c:pt idx="31">
                  <c:v>Dirección General de Servicios Académicos</c:v>
                </c:pt>
                <c:pt idx="32">
                  <c:v>Dirección de Bibliotecas y Centros de Información</c:v>
                </c:pt>
                <c:pt idx="33">
                  <c:v>Dirección de Laboratorios y Talleres</c:v>
                </c:pt>
                <c:pt idx="34">
                  <c:v>Dirección de Centro de Computo Académico</c:v>
                </c:pt>
                <c:pt idx="35">
                  <c:v>Dirección de Tutorías y Asesorías </c:v>
                </c:pt>
                <c:pt idx="36">
                  <c:v>Sistema de Universidad Virtual</c:v>
                </c:pt>
                <c:pt idx="37">
                  <c:v>Dirección de Becas y Apoyo Académico</c:v>
                </c:pt>
                <c:pt idx="38">
                  <c:v>Defensor Universitario </c:v>
                </c:pt>
                <c:pt idx="39">
                  <c:v>Honorable Consejo Universitario </c:v>
                </c:pt>
              </c:strCache>
            </c:strRef>
          </c:cat>
          <c:val>
            <c:numRef>
              <c:f>Hoja1!$N$3:$N$91</c:f>
            </c:numRef>
          </c:val>
          <c:shape val="box"/>
        </c:ser>
        <c:ser>
          <c:idx val="11"/>
          <c:order val="11"/>
          <c:invertIfNegative val="0"/>
          <c:cat>
            <c:strRef>
              <c:f>Hoja1!$B$3:$C$91</c:f>
              <c:strCache>
                <c:ptCount val="40"/>
                <c:pt idx="0">
                  <c:v>Rectoría</c:v>
                </c:pt>
                <c:pt idx="1">
                  <c:v>Secretaría General</c:v>
                </c:pt>
                <c:pt idx="2">
                  <c:v>Dirección de Archivo General</c:v>
                </c:pt>
                <c:pt idx="3">
                  <c:v>Dirección de Enlace Institucional/ Centro de Estudios de Opinión</c:v>
                </c:pt>
                <c:pt idx="4">
                  <c:v>Programa Estímulo al Desempeño al Personal Docente</c:v>
                </c:pt>
                <c:pt idx="5">
                  <c:v>Dirección de Relaciones Internacionales</c:v>
                </c:pt>
                <c:pt idx="6">
                  <c:v>Escuela Preparatoria Número 3</c:v>
                </c:pt>
                <c:pt idx="7">
                  <c:v>Escuela Preparatoria Número 4</c:v>
                </c:pt>
                <c:pt idx="8">
                  <c:v>Instituto de Ciencias Básicas e Ingeniería</c:v>
                </c:pt>
                <c:pt idx="9">
                  <c:v>Instituto de Ciencias Económico Administrativas</c:v>
                </c:pt>
                <c:pt idx="10">
                  <c:v>Dirección Universitaria de Idiomas</c:v>
                </c:pt>
                <c:pt idx="11">
                  <c:v>Dirección de Educación Superior</c:v>
                </c:pt>
                <c:pt idx="12">
                  <c:v>Dirección de Superación Académica</c:v>
                </c:pt>
                <c:pt idx="13">
                  <c:v>División de Investigación y Posgrado</c:v>
                </c:pt>
                <c:pt idx="14">
                  <c:v>Dirección de Investigación</c:v>
                </c:pt>
                <c:pt idx="15">
                  <c:v>Dirección de Estudios de Posgrado</c:v>
                </c:pt>
                <c:pt idx="16">
                  <c:v>Dirección de Apoyo  a PROMEP</c:v>
                </c:pt>
                <c:pt idx="17">
                  <c:v>Dirección de Ediciones y Publicaciones</c:v>
                </c:pt>
                <c:pt idx="18">
                  <c:v>Dirección de Servicio Social y Practicas Profesionales</c:v>
                </c:pt>
                <c:pt idx="19">
                  <c:v>Dirección de Educación Continua</c:v>
                </c:pt>
                <c:pt idx="20">
                  <c:v>Dirección de Administración de Personal</c:v>
                </c:pt>
                <c:pt idx="21">
                  <c:v>Dirección de Recursos Materiales</c:v>
                </c:pt>
                <c:pt idx="22">
                  <c:v>Dirección de Recursos Financieros</c:v>
                </c:pt>
                <c:pt idx="23">
                  <c:v>Dirección General Jurídica</c:v>
                </c:pt>
                <c:pt idx="24">
                  <c:v>Dirección General de Evaluación</c:v>
                </c:pt>
                <c:pt idx="25">
                  <c:v>Dirección de Relaciones Públicas</c:v>
                </c:pt>
                <c:pt idx="26">
                  <c:v>Dirección de Comunicación Social</c:v>
                </c:pt>
                <c:pt idx="27">
                  <c:v>Dirección de Radio Universidad</c:v>
                </c:pt>
                <c:pt idx="28">
                  <c:v>Dirección General de Planeación</c:v>
                </c:pt>
                <c:pt idx="29">
                  <c:v>Dirección de Proyectos y Obras</c:v>
                </c:pt>
                <c:pt idx="30">
                  <c:v>Dirección de Gestión de la Calidad</c:v>
                </c:pt>
                <c:pt idx="31">
                  <c:v>Dirección General de Servicios Académicos</c:v>
                </c:pt>
                <c:pt idx="32">
                  <c:v>Dirección de Bibliotecas y Centros de Información</c:v>
                </c:pt>
                <c:pt idx="33">
                  <c:v>Dirección de Laboratorios y Talleres</c:v>
                </c:pt>
                <c:pt idx="34">
                  <c:v>Dirección de Centro de Computo Académico</c:v>
                </c:pt>
                <c:pt idx="35">
                  <c:v>Dirección de Tutorías y Asesorías </c:v>
                </c:pt>
                <c:pt idx="36">
                  <c:v>Sistema de Universidad Virtual</c:v>
                </c:pt>
                <c:pt idx="37">
                  <c:v>Dirección de Becas y Apoyo Académico</c:v>
                </c:pt>
                <c:pt idx="38">
                  <c:v>Defensor Universitario </c:v>
                </c:pt>
                <c:pt idx="39">
                  <c:v>Honorable Consejo Universitario </c:v>
                </c:pt>
              </c:strCache>
            </c:strRef>
          </c:cat>
          <c:val>
            <c:numRef>
              <c:f>Hoja1!$O$3:$O$91</c:f>
            </c:numRef>
          </c:val>
          <c:shape val="box"/>
        </c:ser>
        <c:ser>
          <c:idx val="12"/>
          <c:order val="12"/>
          <c:invertIfNegative val="0"/>
          <c:cat>
            <c:strRef>
              <c:f>Hoja1!$B$3:$C$91</c:f>
              <c:strCache>
                <c:ptCount val="40"/>
                <c:pt idx="0">
                  <c:v>Rectoría</c:v>
                </c:pt>
                <c:pt idx="1">
                  <c:v>Secretaría General</c:v>
                </c:pt>
                <c:pt idx="2">
                  <c:v>Dirección de Archivo General</c:v>
                </c:pt>
                <c:pt idx="3">
                  <c:v>Dirección de Enlace Institucional/ Centro de Estudios de Opinión</c:v>
                </c:pt>
                <c:pt idx="4">
                  <c:v>Programa Estímulo al Desempeño al Personal Docente</c:v>
                </c:pt>
                <c:pt idx="5">
                  <c:v>Dirección de Relaciones Internacionales</c:v>
                </c:pt>
                <c:pt idx="6">
                  <c:v>Escuela Preparatoria Número 3</c:v>
                </c:pt>
                <c:pt idx="7">
                  <c:v>Escuela Preparatoria Número 4</c:v>
                </c:pt>
                <c:pt idx="8">
                  <c:v>Instituto de Ciencias Básicas e Ingeniería</c:v>
                </c:pt>
                <c:pt idx="9">
                  <c:v>Instituto de Ciencias Económico Administrativas</c:v>
                </c:pt>
                <c:pt idx="10">
                  <c:v>Dirección Universitaria de Idiomas</c:v>
                </c:pt>
                <c:pt idx="11">
                  <c:v>Dirección de Educación Superior</c:v>
                </c:pt>
                <c:pt idx="12">
                  <c:v>Dirección de Superación Académica</c:v>
                </c:pt>
                <c:pt idx="13">
                  <c:v>División de Investigación y Posgrado</c:v>
                </c:pt>
                <c:pt idx="14">
                  <c:v>Dirección de Investigación</c:v>
                </c:pt>
                <c:pt idx="15">
                  <c:v>Dirección de Estudios de Posgrado</c:v>
                </c:pt>
                <c:pt idx="16">
                  <c:v>Dirección de Apoyo  a PROMEP</c:v>
                </c:pt>
                <c:pt idx="17">
                  <c:v>Dirección de Ediciones y Publicaciones</c:v>
                </c:pt>
                <c:pt idx="18">
                  <c:v>Dirección de Servicio Social y Practicas Profesionales</c:v>
                </c:pt>
                <c:pt idx="19">
                  <c:v>Dirección de Educación Continua</c:v>
                </c:pt>
                <c:pt idx="20">
                  <c:v>Dirección de Administración de Personal</c:v>
                </c:pt>
                <c:pt idx="21">
                  <c:v>Dirección de Recursos Materiales</c:v>
                </c:pt>
                <c:pt idx="22">
                  <c:v>Dirección de Recursos Financieros</c:v>
                </c:pt>
                <c:pt idx="23">
                  <c:v>Dirección General Jurídica</c:v>
                </c:pt>
                <c:pt idx="24">
                  <c:v>Dirección General de Evaluación</c:v>
                </c:pt>
                <c:pt idx="25">
                  <c:v>Dirección de Relaciones Públicas</c:v>
                </c:pt>
                <c:pt idx="26">
                  <c:v>Dirección de Comunicación Social</c:v>
                </c:pt>
                <c:pt idx="27">
                  <c:v>Dirección de Radio Universidad</c:v>
                </c:pt>
                <c:pt idx="28">
                  <c:v>Dirección General de Planeación</c:v>
                </c:pt>
                <c:pt idx="29">
                  <c:v>Dirección de Proyectos y Obras</c:v>
                </c:pt>
                <c:pt idx="30">
                  <c:v>Dirección de Gestión de la Calidad</c:v>
                </c:pt>
                <c:pt idx="31">
                  <c:v>Dirección General de Servicios Académicos</c:v>
                </c:pt>
                <c:pt idx="32">
                  <c:v>Dirección de Bibliotecas y Centros de Información</c:v>
                </c:pt>
                <c:pt idx="33">
                  <c:v>Dirección de Laboratorios y Talleres</c:v>
                </c:pt>
                <c:pt idx="34">
                  <c:v>Dirección de Centro de Computo Académico</c:v>
                </c:pt>
                <c:pt idx="35">
                  <c:v>Dirección de Tutorías y Asesorías </c:v>
                </c:pt>
                <c:pt idx="36">
                  <c:v>Sistema de Universidad Virtual</c:v>
                </c:pt>
                <c:pt idx="37">
                  <c:v>Dirección de Becas y Apoyo Académico</c:v>
                </c:pt>
                <c:pt idx="38">
                  <c:v>Defensor Universitario </c:v>
                </c:pt>
                <c:pt idx="39">
                  <c:v>Honorable Consejo Universitario </c:v>
                </c:pt>
              </c:strCache>
            </c:strRef>
          </c:cat>
          <c:val>
            <c:numRef>
              <c:f>Hoja1!$P$3:$P$91</c:f>
            </c:numRef>
          </c:val>
          <c:shape val="box"/>
        </c:ser>
        <c:ser>
          <c:idx val="13"/>
          <c:order val="13"/>
          <c:invertIfNegative val="0"/>
          <c:cat>
            <c:strRef>
              <c:f>Hoja1!$B$3:$C$91</c:f>
              <c:strCache>
                <c:ptCount val="40"/>
                <c:pt idx="0">
                  <c:v>Rectoría</c:v>
                </c:pt>
                <c:pt idx="1">
                  <c:v>Secretaría General</c:v>
                </c:pt>
                <c:pt idx="2">
                  <c:v>Dirección de Archivo General</c:v>
                </c:pt>
                <c:pt idx="3">
                  <c:v>Dirección de Enlace Institucional/ Centro de Estudios de Opinión</c:v>
                </c:pt>
                <c:pt idx="4">
                  <c:v>Programa Estímulo al Desempeño al Personal Docente</c:v>
                </c:pt>
                <c:pt idx="5">
                  <c:v>Dirección de Relaciones Internacionales</c:v>
                </c:pt>
                <c:pt idx="6">
                  <c:v>Escuela Preparatoria Número 3</c:v>
                </c:pt>
                <c:pt idx="7">
                  <c:v>Escuela Preparatoria Número 4</c:v>
                </c:pt>
                <c:pt idx="8">
                  <c:v>Instituto de Ciencias Básicas e Ingeniería</c:v>
                </c:pt>
                <c:pt idx="9">
                  <c:v>Instituto de Ciencias Económico Administrativas</c:v>
                </c:pt>
                <c:pt idx="10">
                  <c:v>Dirección Universitaria de Idiomas</c:v>
                </c:pt>
                <c:pt idx="11">
                  <c:v>Dirección de Educación Superior</c:v>
                </c:pt>
                <c:pt idx="12">
                  <c:v>Dirección de Superación Académica</c:v>
                </c:pt>
                <c:pt idx="13">
                  <c:v>División de Investigación y Posgrado</c:v>
                </c:pt>
                <c:pt idx="14">
                  <c:v>Dirección de Investigación</c:v>
                </c:pt>
                <c:pt idx="15">
                  <c:v>Dirección de Estudios de Posgrado</c:v>
                </c:pt>
                <c:pt idx="16">
                  <c:v>Dirección de Apoyo  a PROMEP</c:v>
                </c:pt>
                <c:pt idx="17">
                  <c:v>Dirección de Ediciones y Publicaciones</c:v>
                </c:pt>
                <c:pt idx="18">
                  <c:v>Dirección de Servicio Social y Practicas Profesionales</c:v>
                </c:pt>
                <c:pt idx="19">
                  <c:v>Dirección de Educación Continua</c:v>
                </c:pt>
                <c:pt idx="20">
                  <c:v>Dirección de Administración de Personal</c:v>
                </c:pt>
                <c:pt idx="21">
                  <c:v>Dirección de Recursos Materiales</c:v>
                </c:pt>
                <c:pt idx="22">
                  <c:v>Dirección de Recursos Financieros</c:v>
                </c:pt>
                <c:pt idx="23">
                  <c:v>Dirección General Jurídica</c:v>
                </c:pt>
                <c:pt idx="24">
                  <c:v>Dirección General de Evaluación</c:v>
                </c:pt>
                <c:pt idx="25">
                  <c:v>Dirección de Relaciones Públicas</c:v>
                </c:pt>
                <c:pt idx="26">
                  <c:v>Dirección de Comunicación Social</c:v>
                </c:pt>
                <c:pt idx="27">
                  <c:v>Dirección de Radio Universidad</c:v>
                </c:pt>
                <c:pt idx="28">
                  <c:v>Dirección General de Planeación</c:v>
                </c:pt>
                <c:pt idx="29">
                  <c:v>Dirección de Proyectos y Obras</c:v>
                </c:pt>
                <c:pt idx="30">
                  <c:v>Dirección de Gestión de la Calidad</c:v>
                </c:pt>
                <c:pt idx="31">
                  <c:v>Dirección General de Servicios Académicos</c:v>
                </c:pt>
                <c:pt idx="32">
                  <c:v>Dirección de Bibliotecas y Centros de Información</c:v>
                </c:pt>
                <c:pt idx="33">
                  <c:v>Dirección de Laboratorios y Talleres</c:v>
                </c:pt>
                <c:pt idx="34">
                  <c:v>Dirección de Centro de Computo Académico</c:v>
                </c:pt>
                <c:pt idx="35">
                  <c:v>Dirección de Tutorías y Asesorías </c:v>
                </c:pt>
                <c:pt idx="36">
                  <c:v>Sistema de Universidad Virtual</c:v>
                </c:pt>
                <c:pt idx="37">
                  <c:v>Dirección de Becas y Apoyo Académico</c:v>
                </c:pt>
                <c:pt idx="38">
                  <c:v>Defensor Universitario </c:v>
                </c:pt>
                <c:pt idx="39">
                  <c:v>Honorable Consejo Universitario </c:v>
                </c:pt>
              </c:strCache>
            </c:strRef>
          </c:cat>
          <c:val>
            <c:numRef>
              <c:f>Hoja1!$Q$3:$Q$91</c:f>
              <c:numCache>
                <c:formatCode>General</c:formatCode>
                <c:ptCount val="40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3</c:v>
                </c:pt>
                <c:pt idx="17">
                  <c:v>1</c:v>
                </c:pt>
                <c:pt idx="18">
                  <c:v>6</c:v>
                </c:pt>
                <c:pt idx="19">
                  <c:v>1</c:v>
                </c:pt>
                <c:pt idx="20">
                  <c:v>6</c:v>
                </c:pt>
                <c:pt idx="21">
                  <c:v>10</c:v>
                </c:pt>
                <c:pt idx="22">
                  <c:v>14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3</c:v>
                </c:pt>
                <c:pt idx="27">
                  <c:v>1</c:v>
                </c:pt>
                <c:pt idx="28">
                  <c:v>1</c:v>
                </c:pt>
                <c:pt idx="29">
                  <c:v>2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3</c:v>
                </c:pt>
                <c:pt idx="36">
                  <c:v>1</c:v>
                </c:pt>
                <c:pt idx="37">
                  <c:v>3</c:v>
                </c:pt>
                <c:pt idx="38">
                  <c:v>1</c:v>
                </c:pt>
                <c:pt idx="3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5905024"/>
        <c:axId val="65906560"/>
        <c:axId val="0"/>
      </c:bar3DChart>
      <c:catAx>
        <c:axId val="65905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906560"/>
        <c:crosses val="autoZero"/>
        <c:auto val="1"/>
        <c:lblAlgn val="ctr"/>
        <c:lblOffset val="100"/>
        <c:noMultiLvlLbl val="0"/>
      </c:catAx>
      <c:valAx>
        <c:axId val="65906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9050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0.48387</cdr:x>
      <cdr:y>0.36842</cdr:y>
    </cdr:from>
    <cdr:to>
      <cdr:x>0.64516</cdr:x>
      <cdr:y>0.50877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240360" y="1512168"/>
          <a:ext cx="108012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3600" dirty="0" smtClean="0">
              <a:latin typeface="Arial Rounded MT Bold" panose="020F0704030504030204" pitchFamily="34" charset="0"/>
            </a:rPr>
            <a:t>40</a:t>
          </a:r>
          <a:r>
            <a:rPr lang="es-MX" sz="2800" dirty="0" smtClean="0">
              <a:latin typeface="Arial Rounded MT Bold" panose="020F0704030504030204" pitchFamily="34" charset="0"/>
            </a:rPr>
            <a:t>  </a:t>
          </a:r>
          <a:endParaRPr lang="es-MX" sz="2800" dirty="0">
            <a:latin typeface="Arial Rounded MT Bold" panose="020F0704030504030204" pitchFamily="34" charset="0"/>
          </a:endParaRPr>
        </a:p>
      </cdr:txBody>
    </cdr:sp>
  </cdr:relSizeAnchor>
  <cdr:relSizeAnchor xmlns:cdr="http://schemas.openxmlformats.org/drawingml/2006/chartDrawing">
    <cdr:from>
      <cdr:x>0.27957</cdr:x>
      <cdr:y>0.4386</cdr:y>
    </cdr:from>
    <cdr:to>
      <cdr:x>0.39785</cdr:x>
      <cdr:y>0.57895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1872208" y="1800200"/>
          <a:ext cx="79208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3600" dirty="0" smtClean="0">
              <a:latin typeface="Arial Rounded MT Bold" panose="020F0704030504030204" pitchFamily="34" charset="0"/>
            </a:rPr>
            <a:t>52</a:t>
          </a:r>
          <a:r>
            <a:rPr lang="es-MX" sz="2800" dirty="0" smtClean="0">
              <a:latin typeface="Arial Rounded MT Bold" panose="020F0704030504030204" pitchFamily="34" charset="0"/>
            </a:rPr>
            <a:t> </a:t>
          </a:r>
          <a:endParaRPr lang="es-MX" sz="2800" dirty="0">
            <a:latin typeface="Arial Rounded MT Bold" panose="020F07040305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BD1AF-4F21-49C4-B60A-D9D0DC750453}" type="datetimeFigureOut">
              <a:rPr lang="es-ES" smtClean="0"/>
              <a:t>19/04/2016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2DAA4-8E14-4B4D-91EB-CAF4AFAC0CE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621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2DAA4-8E14-4B4D-91EB-CAF4AFAC0CE0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1011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136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20DBE0-6469-4A53-9C24-3DBE08A57D6B}" type="slidenum">
              <a:rPr lang="es-MX" smtClean="0"/>
              <a:pPr/>
              <a:t>26</a:t>
            </a:fld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1904787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372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64C470-C0D5-4FCE-AF6B-23DA72E5E977}" type="slidenum">
              <a:rPr lang="es-MX" smtClean="0"/>
              <a:pPr/>
              <a:t>38</a:t>
            </a:fld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93194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8E9D-D5C7-472B-9389-D78DB45C8871}" type="datetimeFigureOut">
              <a:rPr lang="es-ES" smtClean="0"/>
              <a:t>19/04/2016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4423-0E3B-4E4A-9960-CB6ACE27F63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815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8E9D-D5C7-472B-9389-D78DB45C8871}" type="datetimeFigureOut">
              <a:rPr lang="es-ES" smtClean="0"/>
              <a:t>19/04/2016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4423-0E3B-4E4A-9960-CB6ACE27F63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963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8E9D-D5C7-472B-9389-D78DB45C8871}" type="datetimeFigureOut">
              <a:rPr lang="es-ES" smtClean="0"/>
              <a:t>19/04/2016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4423-0E3B-4E4A-9960-CB6ACE27F63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760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8E9D-D5C7-472B-9389-D78DB45C8871}" type="datetimeFigureOut">
              <a:rPr lang="es-ES" smtClean="0"/>
              <a:t>19/04/2016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4423-0E3B-4E4A-9960-CB6ACE27F63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660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8E9D-D5C7-472B-9389-D78DB45C8871}" type="datetimeFigureOut">
              <a:rPr lang="es-ES" smtClean="0"/>
              <a:t>19/04/2016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4423-0E3B-4E4A-9960-CB6ACE27F63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397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8E9D-D5C7-472B-9389-D78DB45C8871}" type="datetimeFigureOut">
              <a:rPr lang="es-ES" smtClean="0"/>
              <a:t>19/04/2016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4423-0E3B-4E4A-9960-CB6ACE27F63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2333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8E9D-D5C7-472B-9389-D78DB45C8871}" type="datetimeFigureOut">
              <a:rPr lang="es-ES" smtClean="0"/>
              <a:t>19/04/2016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4423-0E3B-4E4A-9960-CB6ACE27F63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957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8E9D-D5C7-472B-9389-D78DB45C8871}" type="datetimeFigureOut">
              <a:rPr lang="es-ES" smtClean="0"/>
              <a:t>19/04/2016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4423-0E3B-4E4A-9960-CB6ACE27F63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281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8E9D-D5C7-472B-9389-D78DB45C8871}" type="datetimeFigureOut">
              <a:rPr lang="es-ES" smtClean="0"/>
              <a:t>19/04/2016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4423-0E3B-4E4A-9960-CB6ACE27F63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042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8E9D-D5C7-472B-9389-D78DB45C8871}" type="datetimeFigureOut">
              <a:rPr lang="es-ES" smtClean="0"/>
              <a:t>19/04/2016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4423-0E3B-4E4A-9960-CB6ACE27F63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78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68E9D-D5C7-472B-9389-D78DB45C8871}" type="datetimeFigureOut">
              <a:rPr lang="es-ES" smtClean="0"/>
              <a:t>19/04/2016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4423-0E3B-4E4A-9960-CB6ACE27F63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9025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68E9D-D5C7-472B-9389-D78DB45C8871}" type="datetimeFigureOut">
              <a:rPr lang="es-ES" smtClean="0"/>
              <a:t>19/04/2016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94423-0E3B-4E4A-9960-CB6ACE27F63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945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Cuadro%20Resumen%20UAEH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aeh.edu.mx/enlaces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a.diego@uaeh.edu.mx" TargetMode="External"/><Relationship Id="rId2" Type="http://schemas.openxmlformats.org/officeDocument/2006/relationships/hyperlink" Target="mailto:archivogeneral@uaeh.edu.m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20688"/>
            <a:ext cx="5694803" cy="4525963"/>
          </a:xfrm>
        </p:spPr>
      </p:pic>
    </p:spTree>
    <p:extLst>
      <p:ext uri="{BB962C8B-B14F-4D97-AF65-F5344CB8AC3E}">
        <p14:creationId xmlns:p14="http://schemas.microsoft.com/office/powerpoint/2010/main" val="49557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0" y="16472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457200" y="909805"/>
            <a:ext cx="8229600" cy="41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indent="0">
              <a:lnSpc>
                <a:spcPct val="80000"/>
              </a:lnSpc>
              <a:buNone/>
              <a:tabLst/>
              <a:defRPr/>
            </a:pPr>
            <a:r>
              <a:rPr lang="es-MX" b="1" kern="0" dirty="0">
                <a:latin typeface="Arial Rounded MT Bold" panose="020F0704030504030204" pitchFamily="34" charset="0"/>
                <a:cs typeface="Arial" pitchFamily="34" charset="0"/>
              </a:rPr>
              <a:t>Objetivo:</a:t>
            </a:r>
          </a:p>
          <a:p>
            <a:pPr marL="0" marR="0" lvl="0" indent="0" algn="just" defTabSz="914400" rtl="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120000"/>
              <a:buFont typeface="Times" pitchFamily="18" charset="0"/>
              <a:buNone/>
              <a:tabLst/>
              <a:defRPr/>
            </a:pPr>
            <a:endParaRPr kumimoji="0" lang="es-MX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Rounded MT Bold" panose="020F0704030504030204" pitchFamily="34" charset="0"/>
              <a:cs typeface="Arial" pitchFamily="34" charset="0"/>
            </a:endParaRPr>
          </a:p>
          <a:p>
            <a:pPr marL="0" lvl="0" indent="0" algn="just" fontAlgn="auto"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None/>
              <a:defRPr/>
            </a:pPr>
            <a:r>
              <a:rPr lang="es-MX" b="1" kern="0" dirty="0" smtClean="0">
                <a:latin typeface="Arial Rounded MT Bold" panose="020F0704030504030204" pitchFamily="34" charset="0"/>
                <a:cs typeface="Arial" pitchFamily="34" charset="0"/>
              </a:rPr>
              <a:t>Implementar y fortalecer </a:t>
            </a:r>
            <a:r>
              <a:rPr lang="es-MX" b="1" kern="0" dirty="0">
                <a:latin typeface="Arial Rounded MT Bold" panose="020F0704030504030204" pitchFamily="34" charset="0"/>
                <a:cs typeface="Arial" pitchFamily="34" charset="0"/>
              </a:rPr>
              <a:t>la gestión </a:t>
            </a:r>
            <a:r>
              <a:rPr lang="es-MX" b="1" kern="0" dirty="0" smtClean="0">
                <a:latin typeface="Arial Rounded MT Bold" panose="020F0704030504030204" pitchFamily="34" charset="0"/>
                <a:cs typeface="Arial" pitchFamily="34" charset="0"/>
              </a:rPr>
              <a:t>documental en el marco de una visión internacional que potencie la conservación y disponibilidad de los documentos  , como premisa fundamental para la transparencia, el derecho de acceso a la información, la protección de datos personales, la eficiencia administrativa y la rendición de  cuentas mediante la adopción de criterios normalizados y buenas prácticas</a:t>
            </a:r>
          </a:p>
          <a:p>
            <a:pPr marL="0" lvl="0" indent="0" algn="just" fontAlgn="auto"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None/>
              <a:defRPr/>
            </a:pPr>
            <a:endParaRPr lang="es-MX" b="1" kern="0" dirty="0" smtClean="0">
              <a:latin typeface="Arial Rounded MT Bold" panose="020F0704030504030204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14124">
                  <a:lumMod val="75000"/>
                </a:srgbClr>
              </a:buClr>
              <a:buSzPct val="120000"/>
              <a:buFont typeface="Times" pitchFamily="18" charset="0"/>
              <a:buChar char="•"/>
              <a:tabLst/>
              <a:defRPr/>
            </a:pPr>
            <a:endParaRPr kumimoji="0" lang="es-MX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Rounded MT Bold" panose="020F07040305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17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0" y="16472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059832" y="548680"/>
            <a:ext cx="3312368" cy="50405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kern="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SIGDAAT</a:t>
            </a:r>
            <a:endParaRPr lang="es-ES" sz="2400" b="1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27584" y="1268760"/>
            <a:ext cx="7848872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                                                          </a:t>
            </a:r>
            <a:endParaRPr lang="es-MX" sz="2400" kern="0" dirty="0" smtClean="0">
              <a:latin typeface="Arial Rounded MT Bold" panose="020F0704030504030204" pitchFamily="34" charset="0"/>
              <a:cs typeface="Arial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El Modelo proporciona una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visión integral</a:t>
            </a: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 de los distintos ámbitos de la gestión documental y facilita la </a:t>
            </a:r>
            <a:r>
              <a:rPr kumimoji="0" lang="es-MX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conservación y disponibilidad de los documentos</a:t>
            </a:r>
            <a:r>
              <a:rPr kumimoji="0" lang="es-MX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,</a:t>
            </a:r>
            <a:r>
              <a:rPr kumimoji="0" lang="es-MX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 estableciendo </a:t>
            </a:r>
            <a:r>
              <a:rPr kumimoji="0" lang="es-MX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las claves necesarias</a:t>
            </a:r>
            <a:r>
              <a:rPr kumimoji="0" lang="es-MX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 para poder aplicar decisiones relativas a los mismos en </a:t>
            </a:r>
            <a:r>
              <a:rPr kumimoji="0" lang="es-MX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cualquier momento</a:t>
            </a:r>
            <a:r>
              <a:rPr kumimoji="0" lang="es-MX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 de su ciclo de vida.</a:t>
            </a:r>
          </a:p>
          <a:p>
            <a:pPr marL="0" marR="0" lvl="0" indent="0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2400" kern="0" baseline="0" dirty="0">
              <a:latin typeface="Arial Rounded MT Bold" panose="020F0704030504030204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s-MX" sz="2400" b="1" kern="0" dirty="0">
                <a:latin typeface="Arial Rounded MT Bold" panose="020F0704030504030204" pitchFamily="34" charset="0"/>
                <a:cs typeface="Arial" pitchFamily="34" charset="0"/>
              </a:rPr>
              <a:t>La implantación del Modelo </a:t>
            </a:r>
            <a:r>
              <a:rPr lang="es-MX" sz="2400" kern="0" dirty="0">
                <a:latin typeface="Arial Rounded MT Bold" panose="020F0704030504030204" pitchFamily="34" charset="0"/>
                <a:cs typeface="Arial" pitchFamily="34" charset="0"/>
              </a:rPr>
              <a:t>está encaminada a mejorar la eficiencia de los procesos mediante la adopción de criterios normalizados y buenas prácticas.</a:t>
            </a:r>
          </a:p>
          <a:p>
            <a:pPr marL="0" marR="0" lvl="0" indent="0" algn="just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Rounded MT Bold" panose="020F07040305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9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 b="1" kern="0" dirty="0">
                <a:latin typeface="Arial Rounded MT Bold" panose="020F0704030504030204" pitchFamily="34" charset="0"/>
                <a:cs typeface="Arial" pitchFamily="34" charset="0"/>
              </a:rPr>
              <a:t>Estrategia: </a:t>
            </a:r>
          </a:p>
          <a:p>
            <a:pPr marL="0" lvl="0" indent="0" algn="just">
              <a:buNone/>
            </a:pPr>
            <a:r>
              <a:rPr lang="es-MX" b="1" kern="0" dirty="0">
                <a:latin typeface="Arial Rounded MT Bold" panose="020F0704030504030204" pitchFamily="34" charset="0"/>
                <a:cs typeface="Arial" pitchFamily="34" charset="0"/>
              </a:rPr>
              <a:t>Trabajar coordinadamente con el INAI, Archivo General de la Nación (AGN</a:t>
            </a:r>
            <a:r>
              <a:rPr lang="es-MX" b="1" kern="0" dirty="0" smtClean="0">
                <a:latin typeface="Arial Rounded MT Bold" panose="020F0704030504030204" pitchFamily="34" charset="0"/>
                <a:cs typeface="Arial" pitchFamily="34" charset="0"/>
              </a:rPr>
              <a:t>), instancias inherentes de la UAEH para el desarrollo del Sistema y de esta forma aplicarlo a las </a:t>
            </a:r>
            <a:r>
              <a:rPr lang="es-MX" b="1" kern="0" dirty="0">
                <a:latin typeface="Arial Rounded MT Bold" panose="020F0704030504030204" pitchFamily="34" charset="0"/>
                <a:cs typeface="Arial" pitchFamily="34" charset="0"/>
              </a:rPr>
              <a:t>unidades académicas y administrativas de nuestra </a:t>
            </a:r>
            <a:r>
              <a:rPr lang="es-MX" b="1" kern="0" dirty="0" smtClean="0">
                <a:latin typeface="Arial Rounded MT Bold" panose="020F0704030504030204" pitchFamily="34" charset="0"/>
                <a:cs typeface="Arial" pitchFamily="34" charset="0"/>
              </a:rPr>
              <a:t>Universidad.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2235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0" y="16472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9" name="3 Título"/>
          <p:cNvSpPr txBox="1">
            <a:spLocks/>
          </p:cNvSpPr>
          <p:nvPr/>
        </p:nvSpPr>
        <p:spPr bwMode="auto">
          <a:xfrm>
            <a:off x="884889" y="143205"/>
            <a:ext cx="7488832" cy="116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Tx/>
              <a:buSzPct val="130000"/>
              <a:buFontTx/>
              <a:buNone/>
              <a:tabLst/>
              <a:defRPr/>
            </a:pPr>
            <a:r>
              <a:rPr lang="es-MX" sz="2400" b="1" kern="0" dirty="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Arial" pitchFamily="34" charset="0"/>
              </a:rPr>
              <a:t>El Modelo se integra por 8 Guías: </a:t>
            </a:r>
            <a:r>
              <a:rPr lang="es-MX" sz="2400" kern="0" dirty="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Arial" pitchFamily="34" charset="0"/>
              </a:rPr>
              <a:t>Tres de las cuales, son de </a:t>
            </a:r>
            <a:r>
              <a:rPr lang="es-MX" sz="2400" kern="0" dirty="0" smtClean="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Arial" pitchFamily="34" charset="0"/>
              </a:rPr>
              <a:t>carácter </a:t>
            </a:r>
            <a:r>
              <a:rPr lang="es-MX" sz="2400" kern="0" dirty="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Arial" pitchFamily="34" charset="0"/>
              </a:rPr>
              <a:t>político-estratégico, y </a:t>
            </a:r>
            <a:r>
              <a:rPr lang="es-MX" sz="2400" kern="0" dirty="0" smtClean="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Arial" pitchFamily="34" charset="0"/>
              </a:rPr>
              <a:t>cinco </a:t>
            </a:r>
            <a:r>
              <a:rPr lang="es-MX" sz="2400" kern="0" dirty="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Arial" pitchFamily="34" charset="0"/>
              </a:rPr>
              <a:t>son operacionales o de proceso: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1956486" y="1124745"/>
            <a:ext cx="6431939" cy="5517952"/>
            <a:chOff x="1855034" y="1272492"/>
            <a:chExt cx="5597286" cy="4964820"/>
          </a:xfrm>
        </p:grpSpPr>
        <p:sp>
          <p:nvSpPr>
            <p:cNvPr id="11" name="10 Elipse"/>
            <p:cNvSpPr/>
            <p:nvPr/>
          </p:nvSpPr>
          <p:spPr>
            <a:xfrm>
              <a:off x="4014970" y="4944900"/>
              <a:ext cx="1284481" cy="129241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grpSp>
          <p:nvGrpSpPr>
            <p:cNvPr id="13" name="12 Grupo"/>
            <p:cNvGrpSpPr/>
            <p:nvPr/>
          </p:nvGrpSpPr>
          <p:grpSpPr>
            <a:xfrm>
              <a:off x="2563823" y="1840679"/>
              <a:ext cx="1289741" cy="1251439"/>
              <a:chOff x="2420859" y="1552415"/>
              <a:chExt cx="1190183" cy="1190183"/>
            </a:xfrm>
            <a:solidFill>
              <a:srgbClr val="BBE0E3">
                <a:lumMod val="50000"/>
              </a:srgbClr>
            </a:solidFill>
            <a:effectLst>
              <a:glow rad="63500">
                <a:srgbClr val="FFFFFF">
                  <a:satMod val="175000"/>
                  <a:alpha val="40000"/>
                </a:srgbClr>
              </a:glo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4" name="13 Elipse"/>
              <p:cNvSpPr/>
              <p:nvPr/>
            </p:nvSpPr>
            <p:spPr>
              <a:xfrm>
                <a:off x="2420859" y="1552415"/>
                <a:ext cx="1190183" cy="1190183"/>
              </a:xfrm>
              <a:prstGeom prst="ellipse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5" name="Elipse 4"/>
              <p:cNvSpPr/>
              <p:nvPr/>
            </p:nvSpPr>
            <p:spPr>
              <a:xfrm>
                <a:off x="2517925" y="1690979"/>
                <a:ext cx="985851" cy="921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1600" b="1" kern="0" dirty="0">
                    <a:solidFill>
                      <a:schemeClr val="bg1"/>
                    </a:solidFill>
                    <a:latin typeface="Arial Rounded MT Bold" panose="020F0704030504030204" pitchFamily="34" charset="0"/>
                    <a:cs typeface="Arial" pitchFamily="34" charset="0"/>
                  </a:rPr>
                  <a:t>8. Servicios de Archivo</a:t>
                </a:r>
              </a:p>
            </p:txBody>
          </p:sp>
        </p:grpSp>
        <p:sp>
          <p:nvSpPr>
            <p:cNvPr id="16" name="15 Elipse" title="Control de acceso"/>
            <p:cNvSpPr/>
            <p:nvPr/>
          </p:nvSpPr>
          <p:spPr>
            <a:xfrm>
              <a:off x="2580824" y="4480247"/>
              <a:ext cx="1255739" cy="129241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7" name="16 Elipse"/>
            <p:cNvSpPr/>
            <p:nvPr/>
          </p:nvSpPr>
          <p:spPr>
            <a:xfrm>
              <a:off x="4025332" y="1272492"/>
              <a:ext cx="1254236" cy="1251438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endParaRPr>
            </a:p>
          </p:txBody>
        </p:sp>
        <p:sp>
          <p:nvSpPr>
            <p:cNvPr id="18" name="17 Elipse"/>
            <p:cNvSpPr/>
            <p:nvPr/>
          </p:nvSpPr>
          <p:spPr>
            <a:xfrm>
              <a:off x="3992132" y="3086198"/>
              <a:ext cx="1292789" cy="1240729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18 Elipse"/>
            <p:cNvSpPr/>
            <p:nvPr/>
          </p:nvSpPr>
          <p:spPr>
            <a:xfrm>
              <a:off x="1965488" y="3095842"/>
              <a:ext cx="1235618" cy="1271763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0" name="19 Elipse"/>
            <p:cNvSpPr/>
            <p:nvPr/>
          </p:nvSpPr>
          <p:spPr>
            <a:xfrm>
              <a:off x="5405063" y="1808841"/>
              <a:ext cx="1284481" cy="1251440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grpSp>
          <p:nvGrpSpPr>
            <p:cNvPr id="21" name="45 Grupo"/>
            <p:cNvGrpSpPr>
              <a:grpSpLocks/>
            </p:cNvGrpSpPr>
            <p:nvPr/>
          </p:nvGrpSpPr>
          <p:grpSpPr bwMode="auto">
            <a:xfrm>
              <a:off x="6073584" y="3109856"/>
              <a:ext cx="1378736" cy="1337804"/>
              <a:chOff x="2436548" y="1551951"/>
              <a:chExt cx="1201332" cy="1190183"/>
            </a:xfrm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2" name="21 Elipse"/>
              <p:cNvSpPr/>
              <p:nvPr/>
            </p:nvSpPr>
            <p:spPr>
              <a:xfrm>
                <a:off x="2436548" y="1551951"/>
                <a:ext cx="1190183" cy="1190183"/>
              </a:xfrm>
              <a:prstGeom prst="ellipse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23" name="Elipse 4"/>
              <p:cNvSpPr/>
              <p:nvPr/>
            </p:nvSpPr>
            <p:spPr>
              <a:xfrm>
                <a:off x="2444107" y="1858569"/>
                <a:ext cx="1193773" cy="665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1600" b="1" kern="0" dirty="0">
                    <a:solidFill>
                      <a:schemeClr val="bg1"/>
                    </a:solidFill>
                    <a:latin typeface="Arial Rounded MT Bold" panose="020F0704030504030204" pitchFamily="34" charset="0"/>
                    <a:cs typeface="Arial" pitchFamily="34" charset="0"/>
                  </a:rPr>
                  <a:t>3. Administración Electrónica </a:t>
                </a:r>
              </a:p>
            </p:txBody>
          </p:sp>
        </p:grpSp>
        <p:cxnSp>
          <p:nvCxnSpPr>
            <p:cNvPr id="24" name="23 Conector recto"/>
            <p:cNvCxnSpPr>
              <a:endCxn id="20" idx="3"/>
            </p:cNvCxnSpPr>
            <p:nvPr/>
          </p:nvCxnSpPr>
          <p:spPr>
            <a:xfrm flipV="1">
              <a:off x="5177464" y="2877012"/>
              <a:ext cx="415707" cy="422444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"/>
            <p:cNvCxnSpPr/>
            <p:nvPr/>
          </p:nvCxnSpPr>
          <p:spPr>
            <a:xfrm flipH="1">
              <a:off x="3748159" y="4225868"/>
              <a:ext cx="489798" cy="495282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>
              <a:off x="3707904" y="2928676"/>
              <a:ext cx="401264" cy="352743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>
              <a:endCxn id="36" idx="1"/>
            </p:cNvCxnSpPr>
            <p:nvPr/>
          </p:nvCxnSpPr>
          <p:spPr>
            <a:xfrm>
              <a:off x="5097828" y="4173621"/>
              <a:ext cx="569645" cy="524379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ipse 4"/>
            <p:cNvSpPr/>
            <p:nvPr/>
          </p:nvSpPr>
          <p:spPr>
            <a:xfrm>
              <a:off x="2715527" y="4355083"/>
              <a:ext cx="986331" cy="1412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MX" sz="1600" b="1" kern="0" dirty="0">
                <a:solidFill>
                  <a:schemeClr val="bg1"/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1600" b="1" kern="0" dirty="0">
                  <a:solidFill>
                    <a:schemeClr val="bg1"/>
                  </a:solidFill>
                  <a:latin typeface="Arial Rounded MT Bold" panose="020F0704030504030204" pitchFamily="34" charset="0"/>
                  <a:cs typeface="Arial" pitchFamily="34" charset="0"/>
                </a:rPr>
                <a:t>  6. Control        de        Acceso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MX" sz="1600" b="1" kern="0" dirty="0">
                <a:solidFill>
                  <a:schemeClr val="bg1"/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  <p:sp>
          <p:nvSpPr>
            <p:cNvPr id="30" name="1 CuadroTexto"/>
            <p:cNvSpPr txBox="1">
              <a:spLocks noChangeArrowheads="1"/>
            </p:cNvSpPr>
            <p:nvPr/>
          </p:nvSpPr>
          <p:spPr bwMode="auto">
            <a:xfrm>
              <a:off x="1855034" y="3302382"/>
              <a:ext cx="1379635" cy="747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s-ES"/>
              </a:defPPr>
              <a:lvl1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600" b="1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s-MX" altLang="es-MX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7. Control Físico y Conservación</a:t>
              </a:r>
              <a:endParaRPr lang="es-ES" altLang="es-MX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1" name="2 CuadroTexto"/>
            <p:cNvSpPr txBox="1">
              <a:spLocks noChangeArrowheads="1"/>
            </p:cNvSpPr>
            <p:nvPr/>
          </p:nvSpPr>
          <p:spPr bwMode="auto">
            <a:xfrm>
              <a:off x="3995936" y="1602857"/>
              <a:ext cx="1144968" cy="747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s-ES"/>
              </a:defPPr>
              <a:lvl1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600" b="1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s-MX" altLang="es-MX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Política de Gestión</a:t>
              </a:r>
            </a:p>
            <a:p>
              <a:endParaRPr lang="es-ES" altLang="es-MX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2" name="4 CuadroTexto"/>
            <p:cNvSpPr txBox="1">
              <a:spLocks noChangeArrowheads="1"/>
            </p:cNvSpPr>
            <p:nvPr/>
          </p:nvSpPr>
          <p:spPr bwMode="auto">
            <a:xfrm>
              <a:off x="5222616" y="1989998"/>
              <a:ext cx="1649371" cy="747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2. Gobierno Abierto y Transparencia</a:t>
              </a:r>
              <a:endParaRPr kumimoji="0" lang="es-ES" alt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endParaRPr>
            </a:p>
          </p:txBody>
        </p:sp>
        <p:sp>
          <p:nvSpPr>
            <p:cNvPr id="33" name="5 CuadroTexto"/>
            <p:cNvSpPr txBox="1">
              <a:spLocks noChangeArrowheads="1"/>
            </p:cNvSpPr>
            <p:nvPr/>
          </p:nvSpPr>
          <p:spPr bwMode="auto">
            <a:xfrm>
              <a:off x="4006445" y="5475309"/>
              <a:ext cx="1263863" cy="526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s-ES"/>
              </a:defPPr>
              <a:lvl1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600" b="1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s-MX" altLang="es-MX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5. Valoración</a:t>
              </a:r>
              <a:endParaRPr lang="es-ES" altLang="es-MX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5" name="7 CuadroTexto"/>
            <p:cNvSpPr txBox="1">
              <a:spLocks noChangeArrowheads="1"/>
            </p:cNvSpPr>
            <p:nvPr/>
          </p:nvSpPr>
          <p:spPr bwMode="auto">
            <a:xfrm>
              <a:off x="4121705" y="3371610"/>
              <a:ext cx="1084822" cy="969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s-ES"/>
              </a:defPPr>
              <a:lvl1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600" b="1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s-MX" altLang="es-MX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Modelo de Gestión Documental</a:t>
              </a:r>
              <a:endParaRPr lang="es-ES" altLang="es-MX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6" name="35 Elipse"/>
            <p:cNvSpPr/>
            <p:nvPr/>
          </p:nvSpPr>
          <p:spPr>
            <a:xfrm>
              <a:off x="5479365" y="4512852"/>
              <a:ext cx="1284481" cy="1264271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37" name="8 CuadroTexto"/>
            <p:cNvSpPr txBox="1">
              <a:spLocks noChangeArrowheads="1"/>
            </p:cNvSpPr>
            <p:nvPr/>
          </p:nvSpPr>
          <p:spPr bwMode="auto">
            <a:xfrm>
              <a:off x="5436096" y="4765882"/>
              <a:ext cx="1531482" cy="747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s-ES"/>
              </a:defPPr>
              <a:lvl1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600" b="1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s-MX" altLang="es-MX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4. Control Intelectual y Representación</a:t>
              </a:r>
              <a:endParaRPr lang="es-ES" altLang="es-MX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cxnSp>
          <p:nvCxnSpPr>
            <p:cNvPr id="38" name="37 Conector recto"/>
            <p:cNvCxnSpPr/>
            <p:nvPr/>
          </p:nvCxnSpPr>
          <p:spPr>
            <a:xfrm flipH="1">
              <a:off x="5292080" y="3757448"/>
              <a:ext cx="761267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8 Conector recto"/>
            <p:cNvCxnSpPr/>
            <p:nvPr/>
          </p:nvCxnSpPr>
          <p:spPr>
            <a:xfrm flipH="1">
              <a:off x="4644008" y="4353839"/>
              <a:ext cx="2535" cy="569289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39 Conector recto"/>
            <p:cNvCxnSpPr/>
            <p:nvPr/>
          </p:nvCxnSpPr>
          <p:spPr>
            <a:xfrm>
              <a:off x="4652451" y="2534816"/>
              <a:ext cx="11665" cy="537876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72 Conector recto"/>
            <p:cNvCxnSpPr/>
            <p:nvPr/>
          </p:nvCxnSpPr>
          <p:spPr>
            <a:xfrm flipH="1">
              <a:off x="3234669" y="3720764"/>
              <a:ext cx="761267" cy="0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48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0" y="16472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69" name="19 Rectángulo"/>
          <p:cNvSpPr/>
          <p:nvPr/>
        </p:nvSpPr>
        <p:spPr>
          <a:xfrm>
            <a:off x="4232050" y="404664"/>
            <a:ext cx="4151684" cy="115188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es-MX" sz="16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G01/D01/G PLANES ESTRATÉGICOS</a:t>
            </a:r>
            <a:endParaRPr lang="es-ES" sz="2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Times New Roman"/>
            </a:endParaRPr>
          </a:p>
        </p:txBody>
      </p:sp>
      <p:sp>
        <p:nvSpPr>
          <p:cNvPr id="70" name="20 Rectángulo"/>
          <p:cNvSpPr/>
          <p:nvPr/>
        </p:nvSpPr>
        <p:spPr>
          <a:xfrm>
            <a:off x="4232050" y="1485909"/>
            <a:ext cx="4151684" cy="114738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es-MX" sz="16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G01/D02/G NORMALIZACIÓN Y ANÁLISIS DE PROCESOS</a:t>
            </a:r>
            <a:endParaRPr lang="es-ES" sz="2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Times New Roman"/>
            </a:endParaRPr>
          </a:p>
        </p:txBody>
      </p:sp>
      <p:sp>
        <p:nvSpPr>
          <p:cNvPr id="71" name="21 Rectángulo"/>
          <p:cNvSpPr/>
          <p:nvPr/>
        </p:nvSpPr>
        <p:spPr>
          <a:xfrm>
            <a:off x="4232067" y="4834467"/>
            <a:ext cx="4150290" cy="114738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es-MX" sz="16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G01/D05/G INDICADORES DE EVALUACIÓN</a:t>
            </a:r>
            <a:endParaRPr lang="es-ES" sz="2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Times New Roman"/>
            </a:endParaRPr>
          </a:p>
        </p:txBody>
      </p:sp>
      <p:sp>
        <p:nvSpPr>
          <p:cNvPr id="72" name="22 Rectángulo"/>
          <p:cNvSpPr/>
          <p:nvPr/>
        </p:nvSpPr>
        <p:spPr>
          <a:xfrm>
            <a:off x="4232050" y="2494021"/>
            <a:ext cx="4151684" cy="114738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es-MX" sz="16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G01/D03/G ROLES, RESPOSABILIDADES Y COMPETENCIAS</a:t>
            </a:r>
            <a:endParaRPr lang="es-ES" sz="2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Times New Roman"/>
            </a:endParaRPr>
          </a:p>
        </p:txBody>
      </p:sp>
      <p:sp>
        <p:nvSpPr>
          <p:cNvPr id="73" name="23 Rectángulo"/>
          <p:cNvSpPr/>
          <p:nvPr/>
        </p:nvSpPr>
        <p:spPr>
          <a:xfrm>
            <a:off x="4232050" y="3682339"/>
            <a:ext cx="4151684" cy="114738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lang="es-MX" sz="16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G01/D04/G REQUISITOS PARA UN SGD</a:t>
            </a:r>
            <a:endParaRPr lang="es-ES" sz="2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Times New Roman"/>
            </a:endParaRPr>
          </a:p>
        </p:txBody>
      </p:sp>
      <p:grpSp>
        <p:nvGrpSpPr>
          <p:cNvPr id="74" name="581 Grupo"/>
          <p:cNvGrpSpPr/>
          <p:nvPr/>
        </p:nvGrpSpPr>
        <p:grpSpPr>
          <a:xfrm>
            <a:off x="693687" y="3174994"/>
            <a:ext cx="2294137" cy="1511935"/>
            <a:chOff x="0" y="0"/>
            <a:chExt cx="1546225" cy="1511935"/>
          </a:xfrm>
        </p:grpSpPr>
        <p:sp>
          <p:nvSpPr>
            <p:cNvPr id="75" name="16 Elipse"/>
            <p:cNvSpPr/>
            <p:nvPr/>
          </p:nvSpPr>
          <p:spPr>
            <a:xfrm>
              <a:off x="0" y="0"/>
              <a:ext cx="1546225" cy="1511935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endParaRPr lang="es-ES" sz="24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76" name="2 CuadroTexto"/>
            <p:cNvSpPr txBox="1">
              <a:spLocks noChangeArrowheads="1"/>
            </p:cNvSpPr>
            <p:nvPr/>
          </p:nvSpPr>
          <p:spPr bwMode="auto">
            <a:xfrm>
              <a:off x="179471" y="183364"/>
              <a:ext cx="1200150" cy="1054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ts val="505"/>
                </a:spcAft>
              </a:pPr>
              <a:r>
                <a:rPr lang="es-MX" sz="1600" b="1" dirty="0">
                  <a:solidFill>
                    <a:schemeClr val="bg1"/>
                  </a:solidFill>
                  <a:effectLst/>
                  <a:latin typeface="Arial Rounded MT Bold" panose="020F0704030504030204" pitchFamily="34" charset="0"/>
                </a:rPr>
                <a:t>Política</a:t>
              </a:r>
              <a:endParaRPr lang="es-ES" sz="16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Times New Roman"/>
              </a:endParaRPr>
            </a:p>
            <a:p>
              <a:pPr algn="ctr" fontAlgn="base">
                <a:lnSpc>
                  <a:spcPct val="90000"/>
                </a:lnSpc>
                <a:spcAft>
                  <a:spcPts val="505"/>
                </a:spcAft>
              </a:pPr>
              <a:r>
                <a:rPr lang="es-MX" sz="1600" b="1" dirty="0">
                  <a:solidFill>
                    <a:schemeClr val="bg1"/>
                  </a:solidFill>
                  <a:effectLst/>
                  <a:latin typeface="Arial Rounded MT Bold" panose="020F0704030504030204" pitchFamily="34" charset="0"/>
                </a:rPr>
                <a:t>de</a:t>
              </a:r>
              <a:endParaRPr lang="es-ES" sz="16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Times New Roman"/>
              </a:endParaRPr>
            </a:p>
            <a:p>
              <a:pPr algn="ctr" fontAlgn="base">
                <a:lnSpc>
                  <a:spcPct val="90000"/>
                </a:lnSpc>
                <a:spcAft>
                  <a:spcPts val="505"/>
                </a:spcAft>
              </a:pPr>
              <a:r>
                <a:rPr lang="es-MX" sz="1600" b="1" dirty="0">
                  <a:solidFill>
                    <a:schemeClr val="bg1"/>
                  </a:solidFill>
                  <a:effectLst/>
                  <a:latin typeface="Arial Rounded MT Bold" panose="020F0704030504030204" pitchFamily="34" charset="0"/>
                </a:rPr>
                <a:t>Gestión</a:t>
              </a:r>
              <a:endParaRPr lang="es-ES" sz="16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Times New Roman"/>
              </a:endParaRPr>
            </a:p>
            <a:p>
              <a:pPr algn="ctr" fontAlgn="base">
                <a:lnSpc>
                  <a:spcPct val="90000"/>
                </a:lnSpc>
                <a:spcAft>
                  <a:spcPts val="505"/>
                </a:spcAft>
              </a:pPr>
              <a:r>
                <a:rPr lang="es-MX" sz="1600" b="1" dirty="0">
                  <a:solidFill>
                    <a:schemeClr val="bg1"/>
                  </a:solidFill>
                  <a:effectLst/>
                  <a:latin typeface="Arial Rounded MT Bold" panose="020F0704030504030204" pitchFamily="34" charset="0"/>
                </a:rPr>
                <a:t>Documental</a:t>
              </a:r>
              <a:endParaRPr lang="es-ES" sz="16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Times New Roman"/>
              </a:endParaRPr>
            </a:p>
          </p:txBody>
        </p:sp>
      </p:grpSp>
      <p:sp>
        <p:nvSpPr>
          <p:cNvPr id="4" name="Rectangle 68"/>
          <p:cNvSpPr>
            <a:spLocks noChangeArrowheads="1"/>
          </p:cNvSpPr>
          <p:nvPr/>
        </p:nvSpPr>
        <p:spPr bwMode="auto">
          <a:xfrm>
            <a:off x="2123728" y="478505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108 Cerrar llave"/>
          <p:cNvSpPr/>
          <p:nvPr/>
        </p:nvSpPr>
        <p:spPr>
          <a:xfrm flipH="1">
            <a:off x="2987824" y="692696"/>
            <a:ext cx="638944" cy="5528543"/>
          </a:xfrm>
          <a:prstGeom prst="rightBrac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261448" y="3225694"/>
            <a:ext cx="594169" cy="584400"/>
            <a:chOff x="251329" y="3630447"/>
            <a:chExt cx="594169" cy="584400"/>
          </a:xfrm>
        </p:grpSpPr>
        <p:sp>
          <p:nvSpPr>
            <p:cNvPr id="36" name="35 Elipse"/>
            <p:cNvSpPr/>
            <p:nvPr/>
          </p:nvSpPr>
          <p:spPr>
            <a:xfrm>
              <a:off x="251329" y="3630447"/>
              <a:ext cx="594169" cy="5844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3" name="2 CuadroTexto"/>
            <p:cNvSpPr txBox="1"/>
            <p:nvPr/>
          </p:nvSpPr>
          <p:spPr>
            <a:xfrm>
              <a:off x="413260" y="3804171"/>
              <a:ext cx="270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1</a:t>
              </a:r>
              <a:endParaRPr lang="es-ES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02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888" cy="457200"/>
          </a:xfrm>
        </p:spPr>
        <p:txBody>
          <a:bodyPr/>
          <a:lstStyle/>
          <a:p>
            <a:pPr>
              <a:defRPr/>
            </a:pPr>
            <a:endParaRPr lang="es-MX" dirty="0"/>
          </a:p>
        </p:txBody>
      </p:sp>
      <p:sp>
        <p:nvSpPr>
          <p:cNvPr id="26627" name="Marcador de texto 2"/>
          <p:cNvSpPr>
            <a:spLocks noGrp="1"/>
          </p:cNvSpPr>
          <p:nvPr>
            <p:ph type="body" idx="2"/>
          </p:nvPr>
        </p:nvSpPr>
        <p:spPr>
          <a:xfrm>
            <a:off x="4419600" y="5354638"/>
            <a:ext cx="3975100" cy="914400"/>
          </a:xfrm>
        </p:spPr>
        <p:txBody>
          <a:bodyPr/>
          <a:lstStyle/>
          <a:p>
            <a:endParaRPr lang="es-MX" altLang="es-MX" dirty="0" smtClean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914400" y="274638"/>
            <a:ext cx="7480300" cy="45720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s-MX" dirty="0">
                <a:latin typeface="Arial Rounded MT Bold" panose="020F0704030504030204" pitchFamily="34" charset="0"/>
              </a:rPr>
              <a:t>Gestión Documental</a:t>
            </a:r>
          </a:p>
          <a:p>
            <a:pPr algn="just">
              <a:defRPr/>
            </a:pPr>
            <a:endParaRPr lang="es-MX" sz="2400" dirty="0">
              <a:latin typeface="Arial Rounded MT Bold" panose="020F0704030504030204" pitchFamily="34" charset="0"/>
            </a:endParaRPr>
          </a:p>
          <a:p>
            <a:pPr marL="109537" indent="0" algn="just">
              <a:buFont typeface="Wingdings 3" panose="05040102010807070707" pitchFamily="18" charset="2"/>
              <a:buNone/>
              <a:defRPr/>
            </a:pPr>
            <a:r>
              <a:rPr lang="es-MX" sz="2400" dirty="0">
                <a:latin typeface="Arial Rounded MT Bold" panose="020F0704030504030204" pitchFamily="34" charset="0"/>
              </a:rPr>
              <a:t>conjunto de actividades administrativas y técnicas, tendientes a la planificación, manejo y organización de la documentación producida y recibida por las entidades, desde su origen hasta su destino final con el objeto de facilitar utilización y conservación; </a:t>
            </a:r>
          </a:p>
          <a:p>
            <a:pPr algn="just">
              <a:defRPr/>
            </a:pPr>
            <a:endParaRPr lang="es-MX" sz="2400" dirty="0">
              <a:latin typeface="Arial Rounded MT Bold" panose="020F0704030504030204" pitchFamily="34" charset="0"/>
            </a:endParaRPr>
          </a:p>
          <a:p>
            <a:pPr marL="109537" indent="0" algn="just">
              <a:buFont typeface="Wingdings 3" panose="05040102010807070707" pitchFamily="18" charset="2"/>
              <a:buNone/>
              <a:defRPr/>
            </a:pPr>
            <a:r>
              <a:rPr lang="es-MX" sz="1600" dirty="0">
                <a:latin typeface="Arial Rounded MT Bold" panose="020F0704030504030204" pitchFamily="34" charset="0"/>
              </a:rPr>
              <a:t>Norma Técnica NTC-15489-1, Información y Documentación. Gestión de Documentos. Parte 1. Generalidades. 2010.</a:t>
            </a:r>
          </a:p>
          <a:p>
            <a:pPr algn="just">
              <a:defRPr/>
            </a:pPr>
            <a:endParaRPr lang="es-MX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4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888" cy="457200"/>
          </a:xfrm>
        </p:spPr>
        <p:txBody>
          <a:bodyPr/>
          <a:lstStyle/>
          <a:p>
            <a:pPr>
              <a:defRPr/>
            </a:pPr>
            <a:endParaRPr lang="es-MX" dirty="0"/>
          </a:p>
        </p:txBody>
      </p:sp>
      <p:sp>
        <p:nvSpPr>
          <p:cNvPr id="27651" name="Marcador de texto 2"/>
          <p:cNvSpPr>
            <a:spLocks noGrp="1"/>
          </p:cNvSpPr>
          <p:nvPr>
            <p:ph type="body" idx="2"/>
          </p:nvPr>
        </p:nvSpPr>
        <p:spPr>
          <a:xfrm>
            <a:off x="4419600" y="5354638"/>
            <a:ext cx="3975100" cy="914400"/>
          </a:xfrm>
        </p:spPr>
        <p:txBody>
          <a:bodyPr/>
          <a:lstStyle/>
          <a:p>
            <a:endParaRPr lang="es-MX" altLang="es-MX" dirty="0" smtClean="0"/>
          </a:p>
        </p:txBody>
      </p:sp>
      <p:sp>
        <p:nvSpPr>
          <p:cNvPr id="27652" name="Marcador de contenido 3"/>
          <p:cNvSpPr>
            <a:spLocks noGrp="1"/>
          </p:cNvSpPr>
          <p:nvPr>
            <p:ph sz="half" idx="1"/>
          </p:nvPr>
        </p:nvSpPr>
        <p:spPr>
          <a:xfrm>
            <a:off x="914400" y="113815"/>
            <a:ext cx="7480300" cy="4893647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just">
              <a:spcBef>
                <a:spcPct val="0"/>
              </a:spcBef>
              <a:buNone/>
            </a:pPr>
            <a:r>
              <a:rPr lang="es-MX" altLang="es-MX" sz="2400" dirty="0">
                <a:latin typeface="Arial Rounded MT Bold" panose="020F0704030504030204" pitchFamily="34" charset="0"/>
              </a:rPr>
              <a:t>Una Política de Gestión de Documentos y archivos puede ser definida como:</a:t>
            </a:r>
          </a:p>
          <a:p>
            <a:pPr algn="just">
              <a:spcBef>
                <a:spcPct val="0"/>
              </a:spcBef>
              <a:buNone/>
            </a:pPr>
            <a:endParaRPr lang="es-MX" altLang="es-MX" sz="2400" dirty="0">
              <a:latin typeface="Arial Rounded MT Bold" panose="020F0704030504030204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es-MX" altLang="es-MX" sz="2400" dirty="0">
                <a:latin typeface="Arial Rounded MT Bold" panose="020F0704030504030204" pitchFamily="34" charset="0"/>
              </a:rPr>
              <a:t>Una declaración de intenciones en la que se exponen las grandes líneas de actuación y los objetivos que una organización quiere alcanzar en relación a la gestión de los documentos que produce o recibe en el ejercicio de sus funciones y actividades, pudiéndose incluir en la misma, un resumen del plan de actuación y de los procedimientos para conseguirlo.</a:t>
            </a:r>
          </a:p>
          <a:p>
            <a:pPr algn="just">
              <a:spcBef>
                <a:spcPct val="0"/>
              </a:spcBef>
              <a:buNone/>
            </a:pPr>
            <a:endParaRPr lang="es-MX" altLang="es-MX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9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581 Grupo"/>
          <p:cNvGrpSpPr/>
          <p:nvPr/>
        </p:nvGrpSpPr>
        <p:grpSpPr>
          <a:xfrm>
            <a:off x="538820" y="2197788"/>
            <a:ext cx="2502175" cy="2152477"/>
            <a:chOff x="0" y="0"/>
            <a:chExt cx="1546225" cy="1511935"/>
          </a:xfrm>
        </p:grpSpPr>
        <p:sp>
          <p:nvSpPr>
            <p:cNvPr id="15" name="16 Elipse"/>
            <p:cNvSpPr/>
            <p:nvPr/>
          </p:nvSpPr>
          <p:spPr>
            <a:xfrm>
              <a:off x="0" y="0"/>
              <a:ext cx="1546225" cy="1511935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endParaRPr lang="es-ES" sz="28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6" name="2 CuadroTexto"/>
            <p:cNvSpPr txBox="1">
              <a:spLocks noChangeArrowheads="1"/>
            </p:cNvSpPr>
            <p:nvPr/>
          </p:nvSpPr>
          <p:spPr bwMode="auto">
            <a:xfrm>
              <a:off x="87090" y="141792"/>
              <a:ext cx="1358574" cy="1054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ts val="505"/>
                </a:spcAft>
              </a:pPr>
              <a:r>
                <a:rPr lang="es-MX" sz="1600" b="1" dirty="0">
                  <a:solidFill>
                    <a:schemeClr val="bg1"/>
                  </a:solidFill>
                  <a:effectLst/>
                  <a:latin typeface="Arial Rounded MT Bold" panose="020F0704030504030204" pitchFamily="34" charset="0"/>
                </a:rPr>
                <a:t>Política</a:t>
              </a:r>
              <a:endParaRPr lang="es-ES" sz="16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Times New Roman"/>
              </a:endParaRPr>
            </a:p>
            <a:p>
              <a:pPr algn="ctr" fontAlgn="base">
                <a:lnSpc>
                  <a:spcPct val="90000"/>
                </a:lnSpc>
                <a:spcAft>
                  <a:spcPts val="505"/>
                </a:spcAft>
              </a:pPr>
              <a:r>
                <a:rPr lang="es-MX" sz="1600" b="1" dirty="0">
                  <a:solidFill>
                    <a:schemeClr val="bg1"/>
                  </a:solidFill>
                  <a:effectLst/>
                  <a:latin typeface="Arial Rounded MT Bold" panose="020F0704030504030204" pitchFamily="34" charset="0"/>
                </a:rPr>
                <a:t>de</a:t>
              </a:r>
              <a:endParaRPr lang="es-ES" sz="16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Times New Roman"/>
              </a:endParaRPr>
            </a:p>
            <a:p>
              <a:pPr algn="ctr" fontAlgn="base">
                <a:lnSpc>
                  <a:spcPct val="90000"/>
                </a:lnSpc>
                <a:spcAft>
                  <a:spcPts val="505"/>
                </a:spcAft>
              </a:pPr>
              <a:r>
                <a:rPr lang="es-MX" sz="1600" b="1" dirty="0" smtClean="0">
                  <a:solidFill>
                    <a:schemeClr val="bg1"/>
                  </a:solidFill>
                  <a:effectLst/>
                  <a:latin typeface="Arial Rounded MT Bold" panose="020F0704030504030204" pitchFamily="34" charset="0"/>
                </a:rPr>
                <a:t>Gobierno</a:t>
              </a:r>
              <a:endParaRPr lang="es-ES" sz="16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Times New Roman"/>
              </a:endParaRPr>
            </a:p>
            <a:p>
              <a:pPr algn="ctr" fontAlgn="base">
                <a:lnSpc>
                  <a:spcPct val="90000"/>
                </a:lnSpc>
                <a:spcAft>
                  <a:spcPts val="505"/>
                </a:spcAft>
              </a:pPr>
              <a:r>
                <a:rPr lang="es-MX" sz="1600" b="1" dirty="0" smtClean="0">
                  <a:solidFill>
                    <a:schemeClr val="bg1"/>
                  </a:solidFill>
                  <a:effectLst/>
                  <a:latin typeface="Arial Rounded MT Bold" panose="020F0704030504030204" pitchFamily="34" charset="0"/>
                </a:rPr>
                <a:t>Abierto y</a:t>
              </a:r>
            </a:p>
            <a:p>
              <a:pPr algn="ctr" fontAlgn="base">
                <a:lnSpc>
                  <a:spcPct val="90000"/>
                </a:lnSpc>
                <a:spcAft>
                  <a:spcPts val="505"/>
                </a:spcAft>
              </a:pPr>
              <a:r>
                <a:rPr lang="es-MX" sz="1600" b="1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Transparencia</a:t>
              </a:r>
              <a:endParaRPr lang="es-ES" sz="16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Times New Roman"/>
              </a:endParaRPr>
            </a:p>
          </p:txBody>
        </p:sp>
      </p:grpSp>
      <p:sp>
        <p:nvSpPr>
          <p:cNvPr id="18" name="17 Rectángulo"/>
          <p:cNvSpPr/>
          <p:nvPr/>
        </p:nvSpPr>
        <p:spPr>
          <a:xfrm>
            <a:off x="5024596" y="742692"/>
            <a:ext cx="3779837" cy="109365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G02/D01/G  ACCESO A LOS DOCUMENTOS PÚBLICOS   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5076057" y="1991456"/>
            <a:ext cx="3779837" cy="108832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G02/D02/G 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TRANSPARENCIA ACTIVA Y DATOS ABIERTOS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5047468" y="3261945"/>
            <a:ext cx="3779838" cy="108832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G02/D03/G 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REUTILIZACIÓN DE LA INFORMACIÓN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5059375" y="4631210"/>
            <a:ext cx="3756025" cy="108832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G02/D04/G 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PARTICIPACIÓN PÚBLICA Y ARCHIVO</a:t>
            </a:r>
          </a:p>
        </p:txBody>
      </p:sp>
      <p:grpSp>
        <p:nvGrpSpPr>
          <p:cNvPr id="22" name="21 Grupo"/>
          <p:cNvGrpSpPr/>
          <p:nvPr/>
        </p:nvGrpSpPr>
        <p:grpSpPr>
          <a:xfrm>
            <a:off x="395536" y="1454788"/>
            <a:ext cx="594169" cy="665012"/>
            <a:chOff x="269976" y="2711144"/>
            <a:chExt cx="594169" cy="665012"/>
          </a:xfrm>
        </p:grpSpPr>
        <p:sp>
          <p:nvSpPr>
            <p:cNvPr id="26" name="25 Elipse"/>
            <p:cNvSpPr/>
            <p:nvPr/>
          </p:nvSpPr>
          <p:spPr>
            <a:xfrm>
              <a:off x="269976" y="2711144"/>
              <a:ext cx="594169" cy="5844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7" name="26 CuadroTexto"/>
            <p:cNvSpPr txBox="1"/>
            <p:nvPr/>
          </p:nvSpPr>
          <p:spPr>
            <a:xfrm>
              <a:off x="413260" y="2852936"/>
              <a:ext cx="270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2</a:t>
              </a:r>
              <a:endParaRPr lang="es-ES" sz="2800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701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Rectángulo"/>
          <p:cNvSpPr/>
          <p:nvPr/>
        </p:nvSpPr>
        <p:spPr>
          <a:xfrm>
            <a:off x="3959344" y="978414"/>
            <a:ext cx="3457575" cy="65038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G03/D01/G. INTEROPERABILIDAD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3959343" y="2528783"/>
            <a:ext cx="3457575" cy="75596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G03/D02/G. SEGURIDAD DE LA INFORMACIÓN 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3959342" y="4365104"/>
            <a:ext cx="3457575" cy="72008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G03/D03/G. ADMINISTRACIÓN DE LOS DOCUMENTOS ELECTRÓNICOS </a:t>
            </a:r>
          </a:p>
        </p:txBody>
      </p:sp>
      <p:grpSp>
        <p:nvGrpSpPr>
          <p:cNvPr id="32" name="581 Grupo"/>
          <p:cNvGrpSpPr/>
          <p:nvPr/>
        </p:nvGrpSpPr>
        <p:grpSpPr>
          <a:xfrm>
            <a:off x="1717571" y="1772816"/>
            <a:ext cx="1882321" cy="1511935"/>
            <a:chOff x="0" y="0"/>
            <a:chExt cx="1546225" cy="1511935"/>
          </a:xfrm>
        </p:grpSpPr>
        <p:sp>
          <p:nvSpPr>
            <p:cNvPr id="33" name="16 Elipse"/>
            <p:cNvSpPr/>
            <p:nvPr/>
          </p:nvSpPr>
          <p:spPr>
            <a:xfrm>
              <a:off x="0" y="0"/>
              <a:ext cx="1546225" cy="1511935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endParaRPr lang="es-ES" sz="2000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4" name="2 CuadroTexto"/>
            <p:cNvSpPr txBox="1">
              <a:spLocks noChangeArrowheads="1"/>
            </p:cNvSpPr>
            <p:nvPr/>
          </p:nvSpPr>
          <p:spPr bwMode="auto">
            <a:xfrm>
              <a:off x="128017" y="213800"/>
              <a:ext cx="1346200" cy="1105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ts val="505"/>
                </a:spcAft>
              </a:pPr>
              <a:r>
                <a:rPr lang="es-MX" sz="1400" b="1" dirty="0">
                  <a:solidFill>
                    <a:schemeClr val="bg1"/>
                  </a:solidFill>
                  <a:effectLst/>
                  <a:latin typeface="Arial Rounded MT Bold" panose="020F0704030504030204" pitchFamily="34" charset="0"/>
                </a:rPr>
                <a:t>Política</a:t>
              </a:r>
              <a:endParaRPr lang="es-ES" sz="14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Times New Roman"/>
              </a:endParaRPr>
            </a:p>
            <a:p>
              <a:pPr algn="ctr" fontAlgn="base">
                <a:lnSpc>
                  <a:spcPct val="90000"/>
                </a:lnSpc>
                <a:spcAft>
                  <a:spcPts val="505"/>
                </a:spcAft>
              </a:pPr>
              <a:r>
                <a:rPr lang="es-MX" sz="1400" b="1" dirty="0">
                  <a:solidFill>
                    <a:schemeClr val="bg1"/>
                  </a:solidFill>
                  <a:effectLst/>
                  <a:latin typeface="Arial Rounded MT Bold" panose="020F0704030504030204" pitchFamily="34" charset="0"/>
                </a:rPr>
                <a:t>de</a:t>
              </a:r>
              <a:endParaRPr lang="es-ES" sz="14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Times New Roman"/>
              </a:endParaRPr>
            </a:p>
            <a:p>
              <a:pPr algn="ctr" fontAlgn="base">
                <a:lnSpc>
                  <a:spcPct val="90000"/>
                </a:lnSpc>
                <a:spcAft>
                  <a:spcPts val="505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effectLst/>
                  <a:latin typeface="Arial Rounded MT Bold" panose="020F0704030504030204" pitchFamily="34" charset="0"/>
                </a:rPr>
                <a:t>Administración</a:t>
              </a:r>
              <a:endParaRPr lang="es-ES" sz="14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Times New Roman"/>
              </a:endParaRPr>
            </a:p>
            <a:p>
              <a:pPr algn="ctr" fontAlgn="base">
                <a:lnSpc>
                  <a:spcPct val="90000"/>
                </a:lnSpc>
                <a:spcAft>
                  <a:spcPts val="505"/>
                </a:spcAft>
              </a:pPr>
              <a:r>
                <a:rPr lang="es-MX" sz="1400" b="1" dirty="0" smtClean="0">
                  <a:solidFill>
                    <a:schemeClr val="bg1"/>
                  </a:solidFill>
                  <a:effectLst/>
                  <a:latin typeface="Arial Rounded MT Bold" panose="020F0704030504030204" pitchFamily="34" charset="0"/>
                </a:rPr>
                <a:t>Electrónica</a:t>
              </a:r>
              <a:endParaRPr lang="es-ES" sz="1400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Times New Roman"/>
              </a:endParaRP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1439133" y="1772816"/>
            <a:ext cx="594169" cy="584400"/>
            <a:chOff x="269976" y="2711144"/>
            <a:chExt cx="594169" cy="584400"/>
          </a:xfrm>
        </p:grpSpPr>
        <p:sp>
          <p:nvSpPr>
            <p:cNvPr id="36" name="35 Elipse"/>
            <p:cNvSpPr/>
            <p:nvPr/>
          </p:nvSpPr>
          <p:spPr>
            <a:xfrm>
              <a:off x="269976" y="2711144"/>
              <a:ext cx="594169" cy="5844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37" name="36 CuadroTexto"/>
            <p:cNvSpPr txBox="1"/>
            <p:nvPr/>
          </p:nvSpPr>
          <p:spPr>
            <a:xfrm>
              <a:off x="413260" y="2852936"/>
              <a:ext cx="270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3</a:t>
              </a:r>
              <a:endParaRPr lang="es-ES" b="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3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683568" y="2060848"/>
            <a:ext cx="2808312" cy="1714204"/>
            <a:chOff x="899592" y="2268536"/>
            <a:chExt cx="2231679" cy="1714204"/>
          </a:xfrm>
        </p:grpSpPr>
        <p:sp>
          <p:nvSpPr>
            <p:cNvPr id="32" name="31 Elipse"/>
            <p:cNvSpPr/>
            <p:nvPr/>
          </p:nvSpPr>
          <p:spPr>
            <a:xfrm>
              <a:off x="1547664" y="2420888"/>
              <a:ext cx="1583607" cy="156185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33" name="5 CuadroTexto"/>
            <p:cNvSpPr txBox="1">
              <a:spLocks noChangeArrowheads="1"/>
            </p:cNvSpPr>
            <p:nvPr/>
          </p:nvSpPr>
          <p:spPr bwMode="auto">
            <a:xfrm>
              <a:off x="1619672" y="2742019"/>
              <a:ext cx="1439591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Control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 Intelectual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altLang="es-MX" sz="1600" b="1" kern="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y</a:t>
              </a:r>
              <a:endParaRPr lang="es-MX" altLang="es-MX" sz="1600" b="1" kern="0" dirty="0" smtClean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Representación</a:t>
              </a:r>
              <a:endParaRPr kumimoji="0" lang="es-ES" alt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endParaRPr>
            </a:p>
          </p:txBody>
        </p:sp>
        <p:grpSp>
          <p:nvGrpSpPr>
            <p:cNvPr id="34" name="33 Grupo"/>
            <p:cNvGrpSpPr/>
            <p:nvPr/>
          </p:nvGrpSpPr>
          <p:grpSpPr>
            <a:xfrm>
              <a:off x="899592" y="2268536"/>
              <a:ext cx="594169" cy="584400"/>
              <a:chOff x="269976" y="2711144"/>
              <a:chExt cx="594169" cy="584400"/>
            </a:xfrm>
          </p:grpSpPr>
          <p:sp>
            <p:nvSpPr>
              <p:cNvPr id="35" name="34 Elipse"/>
              <p:cNvSpPr/>
              <p:nvPr/>
            </p:nvSpPr>
            <p:spPr>
              <a:xfrm>
                <a:off x="269976" y="2711144"/>
                <a:ext cx="594169" cy="5844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36" name="35 CuadroTexto"/>
              <p:cNvSpPr txBox="1"/>
              <p:nvPr/>
            </p:nvSpPr>
            <p:spPr>
              <a:xfrm>
                <a:off x="413260" y="2826818"/>
                <a:ext cx="270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b="1" dirty="0" smtClean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4</a:t>
                </a:r>
                <a:endParaRPr lang="es-ES" b="1" dirty="0">
                  <a:solidFill>
                    <a:schemeClr val="bg1"/>
                  </a:solidFill>
                  <a:latin typeface="Arial Rounded MT Bold" panose="020F0704030504030204" pitchFamily="34" charset="0"/>
                </a:endParaRPr>
              </a:p>
            </p:txBody>
          </p:sp>
        </p:grpSp>
      </p:grpSp>
      <p:pic>
        <p:nvPicPr>
          <p:cNvPr id="2066" name="Picture 18" descr="C:\Users\luis.trujano\AppData\Local\Microsoft\Windows\Temporary Internet Files\Content.IE5\X5EHSM5Z\sistema_inmun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3048006" cy="2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4283968" y="1412776"/>
            <a:ext cx="4032448" cy="76374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G04/D01/O 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IDENTIFICACIÓN Y CLASIFICACIÓN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4260439" y="2949828"/>
            <a:ext cx="4055977" cy="82522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G04/D02/O </a:t>
            </a: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DESCRIPCIÓN </a:t>
            </a:r>
          </a:p>
        </p:txBody>
      </p:sp>
    </p:spTree>
    <p:extLst>
      <p:ext uri="{BB962C8B-B14F-4D97-AF65-F5344CB8AC3E}">
        <p14:creationId xmlns:p14="http://schemas.microsoft.com/office/powerpoint/2010/main" val="39701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63688" y="260648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3600" b="1" dirty="0" smtClean="0">
                <a:latin typeface="Arial Rounded MT Bold" panose="020F0704030504030204" pitchFamily="34" charset="0"/>
              </a:rPr>
              <a:t>Asuntos a desarrollar  </a:t>
            </a:r>
          </a:p>
          <a:p>
            <a:pPr marL="0" indent="0" algn="ctr">
              <a:buNone/>
            </a:pPr>
            <a:endParaRPr lang="es-MX" sz="1800" b="1" dirty="0">
              <a:latin typeface="Arial Rounded MT Bold" panose="020F0704030504030204" pitchFamily="34" charset="0"/>
            </a:endParaRPr>
          </a:p>
          <a:p>
            <a:r>
              <a:rPr lang="es-MX" sz="1800" b="1" dirty="0" smtClean="0">
                <a:latin typeface="Arial Rounded MT Bold" panose="020F0704030504030204" pitchFamily="34" charset="0"/>
              </a:rPr>
              <a:t>Introducción</a:t>
            </a:r>
          </a:p>
          <a:p>
            <a:r>
              <a:rPr lang="es-MX" sz="1800" b="1" dirty="0">
                <a:latin typeface="Arial Rounded MT Bold" panose="020F0704030504030204" pitchFamily="34" charset="0"/>
              </a:rPr>
              <a:t>Presentación del Modelo </a:t>
            </a:r>
          </a:p>
          <a:p>
            <a:r>
              <a:rPr lang="es-MX" sz="1800" b="1" dirty="0">
                <a:latin typeface="Arial Rounded MT Bold" panose="020F0704030504030204" pitchFamily="34" charset="0"/>
              </a:rPr>
              <a:t>Objetivo </a:t>
            </a:r>
          </a:p>
          <a:p>
            <a:r>
              <a:rPr lang="es-MX" sz="1800" b="1" dirty="0">
                <a:latin typeface="Arial Rounded MT Bold" panose="020F0704030504030204" pitchFamily="34" charset="0"/>
              </a:rPr>
              <a:t>Elementos</a:t>
            </a:r>
          </a:p>
          <a:p>
            <a:r>
              <a:rPr lang="es-MX" sz="1800" b="1" dirty="0">
                <a:latin typeface="Arial Rounded MT Bold" panose="020F0704030504030204" pitchFamily="34" charset="0"/>
              </a:rPr>
              <a:t>Resultados de la aplicación del diagnóstico </a:t>
            </a:r>
          </a:p>
          <a:p>
            <a:r>
              <a:rPr lang="es-MX" sz="1800" b="1" dirty="0" smtClean="0">
                <a:latin typeface="Arial Rounded MT Bold" panose="020F0704030504030204" pitchFamily="34" charset="0"/>
              </a:rPr>
              <a:t>Definición de Archivo y Documento de Archivo</a:t>
            </a:r>
          </a:p>
          <a:p>
            <a:r>
              <a:rPr lang="es-MX" sz="1800" b="1" dirty="0" smtClean="0">
                <a:latin typeface="Arial Rounded MT Bold" panose="020F0704030504030204" pitchFamily="34" charset="0"/>
              </a:rPr>
              <a:t>Elemento de un Sistema de Archivo</a:t>
            </a:r>
          </a:p>
          <a:p>
            <a:r>
              <a:rPr lang="es-MX" sz="1800" b="1" dirty="0" smtClean="0">
                <a:latin typeface="Arial Rounded MT Bold" panose="020F0704030504030204" pitchFamily="34" charset="0"/>
              </a:rPr>
              <a:t>Organización </a:t>
            </a:r>
          </a:p>
          <a:p>
            <a:r>
              <a:rPr lang="es-MX" sz="1800" b="1" dirty="0" smtClean="0">
                <a:latin typeface="Arial Rounded MT Bold" panose="020F0704030504030204" pitchFamily="34" charset="0"/>
              </a:rPr>
              <a:t>Instrumentos de Control y Consulta </a:t>
            </a:r>
          </a:p>
          <a:p>
            <a:pPr marL="0" indent="0">
              <a:buNone/>
            </a:pPr>
            <a:r>
              <a:rPr lang="es-MX" sz="1800" b="1" dirty="0" smtClean="0">
                <a:latin typeface="Arial Rounded MT Bold" panose="020F0704030504030204" pitchFamily="34" charset="0"/>
              </a:rPr>
              <a:t>Actividades Archivísticas </a:t>
            </a:r>
          </a:p>
          <a:p>
            <a:r>
              <a:rPr lang="es-MX" sz="1800" b="1" dirty="0" smtClean="0">
                <a:latin typeface="Arial Rounded MT Bold" panose="020F0704030504030204" pitchFamily="34" charset="0"/>
              </a:rPr>
              <a:t>Gráfica de avance en Transferencias Primarias  </a:t>
            </a:r>
          </a:p>
          <a:p>
            <a:r>
              <a:rPr lang="es-MX" sz="1800" b="1" dirty="0" smtClean="0">
                <a:latin typeface="Arial Rounded MT Bold" panose="020F0704030504030204" pitchFamily="34" charset="0"/>
              </a:rPr>
              <a:t>Acceso al </a:t>
            </a:r>
            <a:r>
              <a:rPr lang="es-MX" sz="1800" b="1" dirty="0" err="1" smtClean="0">
                <a:latin typeface="Arial Rounded MT Bold" panose="020F0704030504030204" pitchFamily="34" charset="0"/>
              </a:rPr>
              <a:t>Micrositio</a:t>
            </a:r>
            <a:r>
              <a:rPr lang="es-MX" sz="1800" b="1" dirty="0" smtClean="0">
                <a:latin typeface="Arial Rounded MT Bold" panose="020F0704030504030204" pitchFamily="34" charset="0"/>
              </a:rPr>
              <a:t> </a:t>
            </a:r>
            <a:r>
              <a:rPr lang="es-MX" sz="1800" b="1" dirty="0">
                <a:latin typeface="Arial Rounded MT Bold" panose="020F0704030504030204" pitchFamily="34" charset="0"/>
              </a:rPr>
              <a:t>del Archivo General  </a:t>
            </a:r>
            <a:r>
              <a:rPr lang="es-MX" sz="1800" b="1" dirty="0" smtClean="0">
                <a:latin typeface="Arial Rounded MT Bold" panose="020F0704030504030204" pitchFamily="34" charset="0"/>
              </a:rPr>
              <a:t>(Formatos) </a:t>
            </a:r>
            <a:endParaRPr lang="es-MX" sz="1800" b="1" dirty="0">
              <a:latin typeface="Arial Rounded MT Bold" panose="020F0704030504030204" pitchFamily="34" charset="0"/>
            </a:endParaRPr>
          </a:p>
          <a:p>
            <a:r>
              <a:rPr lang="es-MX" sz="1800" b="1" dirty="0" smtClean="0">
                <a:latin typeface="Arial Rounded MT Bold" panose="020F0704030504030204" pitchFamily="34" charset="0"/>
              </a:rPr>
              <a:t>Presentación de Calendario de Estancias </a:t>
            </a:r>
          </a:p>
          <a:p>
            <a:r>
              <a:rPr lang="es-MX" sz="1800" b="1" dirty="0" smtClean="0">
                <a:latin typeface="Arial Rounded MT Bold" panose="020F0704030504030204" pitchFamily="34" charset="0"/>
              </a:rPr>
              <a:t>Presentación de Calendario de Transferencias Primarias</a:t>
            </a:r>
          </a:p>
          <a:p>
            <a:r>
              <a:rPr lang="es-MX" sz="1800" b="1" dirty="0" smtClean="0">
                <a:latin typeface="Arial Rounded MT Bold" panose="020F0704030504030204" pitchFamily="34" charset="0"/>
              </a:rPr>
              <a:t>Medios de contacto</a:t>
            </a:r>
          </a:p>
          <a:p>
            <a:pPr marL="0" indent="0">
              <a:buNone/>
            </a:pPr>
            <a:r>
              <a:rPr lang="es-MX" sz="1800" b="1" dirty="0" smtClean="0">
                <a:latin typeface="Arial Rounded MT Bold" panose="020F0704030504030204" pitchFamily="34" charset="0"/>
              </a:rPr>
              <a:t> </a:t>
            </a:r>
          </a:p>
          <a:p>
            <a:pPr marL="0" indent="0">
              <a:buNone/>
            </a:pPr>
            <a:r>
              <a:rPr lang="es-MX" sz="1800" b="1" dirty="0" smtClean="0">
                <a:latin typeface="Arial Rounded MT Bold" panose="020F0704030504030204" pitchFamily="34" charset="0"/>
              </a:rPr>
              <a:t> </a:t>
            </a:r>
          </a:p>
          <a:p>
            <a:pPr marL="0" indent="0">
              <a:buNone/>
            </a:pPr>
            <a:endParaRPr lang="es-MX" sz="1800" b="1" dirty="0" smtClean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s-MX" sz="18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8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Rectángulo"/>
          <p:cNvSpPr/>
          <p:nvPr/>
        </p:nvSpPr>
        <p:spPr>
          <a:xfrm>
            <a:off x="3914569" y="408262"/>
            <a:ext cx="4566947" cy="80999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G05/D01/O   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INSTRUMENTOS PARA LA VALORACIÓN  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3914570" y="2471521"/>
            <a:ext cx="4566947" cy="67961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G05/D02/O TRANSFERENCIA </a:t>
            </a: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DE DOCUMENTOS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3914571" y="4213460"/>
            <a:ext cx="4566946" cy="560809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G05/D03/O </a:t>
            </a: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ELIMINACIÓN DE DOCUMENTOS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971600" y="2060848"/>
            <a:ext cx="2231679" cy="1714204"/>
            <a:chOff x="899592" y="2268536"/>
            <a:chExt cx="2231679" cy="1714204"/>
          </a:xfrm>
        </p:grpSpPr>
        <p:sp>
          <p:nvSpPr>
            <p:cNvPr id="32" name="31 Elipse"/>
            <p:cNvSpPr/>
            <p:nvPr/>
          </p:nvSpPr>
          <p:spPr>
            <a:xfrm>
              <a:off x="1547664" y="2420888"/>
              <a:ext cx="1583607" cy="156185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33" name="5 CuadroTexto"/>
            <p:cNvSpPr txBox="1">
              <a:spLocks noChangeArrowheads="1"/>
            </p:cNvSpPr>
            <p:nvPr/>
          </p:nvSpPr>
          <p:spPr bwMode="auto">
            <a:xfrm>
              <a:off x="1609206" y="3019018"/>
              <a:ext cx="14395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altLang="es-MX" b="1" kern="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Valoración </a:t>
              </a:r>
              <a:endParaRPr kumimoji="0" lang="es-ES" altLang="es-MX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endParaRPr>
            </a:p>
          </p:txBody>
        </p:sp>
        <p:grpSp>
          <p:nvGrpSpPr>
            <p:cNvPr id="34" name="33 Grupo"/>
            <p:cNvGrpSpPr/>
            <p:nvPr/>
          </p:nvGrpSpPr>
          <p:grpSpPr>
            <a:xfrm>
              <a:off x="899592" y="2268536"/>
              <a:ext cx="594169" cy="584400"/>
              <a:chOff x="269976" y="2711144"/>
              <a:chExt cx="594169" cy="584400"/>
            </a:xfrm>
          </p:grpSpPr>
          <p:sp>
            <p:nvSpPr>
              <p:cNvPr id="35" name="34 Elipse"/>
              <p:cNvSpPr/>
              <p:nvPr/>
            </p:nvSpPr>
            <p:spPr>
              <a:xfrm>
                <a:off x="269976" y="2711144"/>
                <a:ext cx="594169" cy="5844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36" name="35 CuadroTexto"/>
              <p:cNvSpPr txBox="1"/>
              <p:nvPr/>
            </p:nvSpPr>
            <p:spPr>
              <a:xfrm>
                <a:off x="413260" y="2826818"/>
                <a:ext cx="2703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b="1" dirty="0" smtClean="0">
                    <a:solidFill>
                      <a:schemeClr val="bg1"/>
                    </a:solidFill>
                  </a:rPr>
                  <a:t>5</a:t>
                </a:r>
                <a:endParaRPr lang="es-ES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9" name="18 Rectángulo"/>
          <p:cNvSpPr/>
          <p:nvPr/>
        </p:nvSpPr>
        <p:spPr>
          <a:xfrm>
            <a:off x="3914571" y="1263046"/>
            <a:ext cx="45669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s-MX" sz="1600" dirty="0" smtClean="0">
                <a:latin typeface="Arial Rounded MT Bold" panose="020F0704030504030204" pitchFamily="34" charset="0"/>
                <a:cs typeface="Arial" pitchFamily="34" charset="0"/>
              </a:rPr>
              <a:t>Cuadro de clasificación archivística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s-MX" sz="1600" dirty="0" smtClean="0">
                <a:latin typeface="Arial Rounded MT Bold" panose="020F0704030504030204" pitchFamily="34" charset="0"/>
                <a:cs typeface="Arial" pitchFamily="34" charset="0"/>
              </a:rPr>
              <a:t>Catálogo de disposición documental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s-MX" sz="1600" dirty="0" smtClean="0">
                <a:latin typeface="Arial Rounded MT Bold" panose="020F0704030504030204" pitchFamily="34" charset="0"/>
                <a:cs typeface="Arial" pitchFamily="34" charset="0"/>
              </a:rPr>
              <a:t>Fichas de Valoración documental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s-MX" sz="1600" dirty="0" smtClean="0">
                <a:latin typeface="Arial Rounded MT Bold" panose="020F0704030504030204" pitchFamily="34" charset="0"/>
                <a:cs typeface="Arial" pitchFamily="34" charset="0"/>
              </a:rPr>
              <a:t>Dictámenes de Baja 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4211960" y="3220993"/>
            <a:ext cx="44002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 smtClean="0">
                <a:latin typeface="Arial Rounded MT Bold" panose="020F0704030504030204" pitchFamily="34" charset="0"/>
                <a:cs typeface="Arial" pitchFamily="34" charset="0"/>
              </a:rPr>
              <a:t>Recepción de Transferencias Primarias </a:t>
            </a:r>
          </a:p>
          <a:p>
            <a:pPr algn="just"/>
            <a:r>
              <a:rPr lang="es-MX" sz="1600" dirty="0" smtClean="0">
                <a:latin typeface="Arial Rounded MT Bold" panose="020F0704030504030204" pitchFamily="34" charset="0"/>
                <a:cs typeface="Arial" pitchFamily="34" charset="0"/>
              </a:rPr>
              <a:t>Recepción de Transferencias Secundarias</a:t>
            </a:r>
          </a:p>
        </p:txBody>
      </p:sp>
      <p:pic>
        <p:nvPicPr>
          <p:cNvPr id="2066" name="Picture 18" descr="C:\Users\luis.trujano\AppData\Local\Microsoft\Windows\Temporary Internet Files\Content.IE5\X5EHSM5Z\sistema_inmun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3048006" cy="228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0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Elipse"/>
          <p:cNvSpPr/>
          <p:nvPr/>
        </p:nvSpPr>
        <p:spPr>
          <a:xfrm>
            <a:off x="2340321" y="1700808"/>
            <a:ext cx="1583607" cy="1561852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25" name="5 CuadroTexto"/>
          <p:cNvSpPr txBox="1">
            <a:spLocks noChangeArrowheads="1"/>
          </p:cNvSpPr>
          <p:nvPr/>
        </p:nvSpPr>
        <p:spPr bwMode="auto">
          <a:xfrm>
            <a:off x="2440904" y="2249486"/>
            <a:ext cx="14395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Control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altLang="es-MX" sz="1400" b="1" kern="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de</a:t>
            </a:r>
            <a:r>
              <a:rPr kumimoji="0" lang="es-MX" alt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 Acceso</a:t>
            </a:r>
            <a:endParaRPr kumimoji="0" lang="es-ES" altLang="es-MX" sz="1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1692249" y="1700808"/>
            <a:ext cx="594169" cy="584400"/>
            <a:chOff x="269976" y="2711144"/>
            <a:chExt cx="594169" cy="584400"/>
          </a:xfrm>
        </p:grpSpPr>
        <p:sp>
          <p:nvSpPr>
            <p:cNvPr id="27" name="26 Elipse"/>
            <p:cNvSpPr/>
            <p:nvPr/>
          </p:nvSpPr>
          <p:spPr>
            <a:xfrm>
              <a:off x="269976" y="2711144"/>
              <a:ext cx="594169" cy="5844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27 CuadroTexto"/>
            <p:cNvSpPr txBox="1"/>
            <p:nvPr/>
          </p:nvSpPr>
          <p:spPr>
            <a:xfrm>
              <a:off x="413260" y="2826818"/>
              <a:ext cx="2703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 smtClean="0">
                  <a:latin typeface="Arial Rounded MT Bold" panose="020F0704030504030204" pitchFamily="34" charset="0"/>
                </a:rPr>
                <a:t>6</a:t>
              </a:r>
              <a:endParaRPr lang="es-ES" sz="2000" b="1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9" name="28 Rectángulo"/>
          <p:cNvSpPr/>
          <p:nvPr/>
        </p:nvSpPr>
        <p:spPr>
          <a:xfrm>
            <a:off x="4775324" y="459217"/>
            <a:ext cx="4016375" cy="82790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G06/D01/O   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ANÁLISIS DE LA ACCESIBILIDAD LEGAL  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4775324" y="2528840"/>
            <a:ext cx="4016375" cy="537259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G06/D02/O 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GESTIÓN DE LAS SOLICITUDES DE ACCESO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4788024" y="4089773"/>
            <a:ext cx="4016375" cy="46379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G06/D03/O 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RESTRICCIONES Y CONTROLES DE ACCESO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775323" y="1395321"/>
            <a:ext cx="40163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s-MX" sz="1400" b="1" dirty="0" smtClean="0">
                <a:latin typeface="Arial Rounded MT Bold" panose="020F0704030504030204" pitchFamily="34" charset="0"/>
                <a:cs typeface="Arial" pitchFamily="34" charset="0"/>
              </a:rPr>
              <a:t>Procedimiento de Consulta y Préstamo de expedientes en Archivo de Concentración 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s-MX" sz="1400" b="1" dirty="0" smtClean="0">
                <a:latin typeface="Arial Rounded MT Bold" panose="020F0704030504030204" pitchFamily="34" charset="0"/>
                <a:cs typeface="Arial" pitchFamily="34" charset="0"/>
              </a:rPr>
              <a:t> </a:t>
            </a:r>
            <a:r>
              <a:rPr lang="es-MX" sz="1400" b="1" dirty="0">
                <a:latin typeface="Arial Rounded MT Bold" panose="020F0704030504030204" pitchFamily="34" charset="0"/>
                <a:cs typeface="Arial" pitchFamily="34" charset="0"/>
              </a:rPr>
              <a:t>Procedimiento de Consulta </a:t>
            </a:r>
            <a:r>
              <a:rPr lang="es-MX" sz="1400" b="1" dirty="0" smtClean="0">
                <a:latin typeface="Arial Rounded MT Bold" panose="020F0704030504030204" pitchFamily="34" charset="0"/>
                <a:cs typeface="Arial" pitchFamily="34" charset="0"/>
              </a:rPr>
              <a:t>de </a:t>
            </a:r>
            <a:r>
              <a:rPr lang="es-MX" sz="1400" b="1" dirty="0">
                <a:latin typeface="Arial Rounded MT Bold" panose="020F0704030504030204" pitchFamily="34" charset="0"/>
                <a:cs typeface="Arial" pitchFamily="34" charset="0"/>
              </a:rPr>
              <a:t>expedientes en Archivo </a:t>
            </a:r>
            <a:r>
              <a:rPr lang="es-MX" sz="1400" b="1" dirty="0" smtClean="0">
                <a:latin typeface="Arial Rounded MT Bold" panose="020F0704030504030204" pitchFamily="34" charset="0"/>
                <a:cs typeface="Arial" pitchFamily="34" charset="0"/>
              </a:rPr>
              <a:t>Histórico</a:t>
            </a:r>
            <a:endParaRPr lang="es-MX" sz="1400" b="1" dirty="0">
              <a:latin typeface="Arial Rounded MT Bold" panose="020F0704030504030204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endParaRPr lang="es-ES" sz="1400" b="1" dirty="0">
              <a:latin typeface="Arial Rounded MT Bold" panose="020F0704030504030204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739408" y="4756653"/>
            <a:ext cx="408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latin typeface="Arial Rounded MT Bold" panose="020F0704030504030204" pitchFamily="34" charset="0"/>
                <a:cs typeface="Arial" pitchFamily="34" charset="0"/>
              </a:rPr>
              <a:t>Políticas de consulta, préstamo, reproducción </a:t>
            </a:r>
            <a:endParaRPr lang="es-MX" sz="1600" b="1" i="0" dirty="0">
              <a:effectLst/>
              <a:latin typeface="Arial Rounded MT Bold" panose="020F0704030504030204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739408" y="3216688"/>
            <a:ext cx="4096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latin typeface="Arial Rounded MT Bold" panose="020F0704030504030204" pitchFamily="34" charset="0"/>
                <a:cs typeface="Arial" pitchFamily="34" charset="0"/>
              </a:rPr>
              <a:t>Atención a consultas de Archivo Histórico </a:t>
            </a:r>
            <a:endParaRPr lang="es-ES" sz="1600" b="1" dirty="0">
              <a:latin typeface="Arial Rounded MT Bold" panose="020F0704030504030204" pitchFamily="34" charset="0"/>
              <a:cs typeface="Arial" pitchFamily="34" charset="0"/>
            </a:endParaRPr>
          </a:p>
        </p:txBody>
      </p:sp>
      <p:pic>
        <p:nvPicPr>
          <p:cNvPr id="32" name="Picture 3" descr="C:\Users\luis.trujano\AppData\Local\Microsoft\Windows\Temporary Internet Files\Content.IE5\UO09EX85\acceso-abierto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609" y="4321672"/>
            <a:ext cx="1178311" cy="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uis.trujano\AppData\Local\Microsoft\Windows\Temporary Internet Files\Content.IE5\H2PFDWLR\internet_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69" y="3260848"/>
            <a:ext cx="1960423" cy="27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9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22 Grupo"/>
          <p:cNvGrpSpPr/>
          <p:nvPr/>
        </p:nvGrpSpPr>
        <p:grpSpPr>
          <a:xfrm>
            <a:off x="143416" y="1638240"/>
            <a:ext cx="2231679" cy="1714204"/>
            <a:chOff x="899592" y="2268536"/>
            <a:chExt cx="2231679" cy="1714204"/>
          </a:xfrm>
        </p:grpSpPr>
        <p:sp>
          <p:nvSpPr>
            <p:cNvPr id="24" name="23 Elipse"/>
            <p:cNvSpPr/>
            <p:nvPr/>
          </p:nvSpPr>
          <p:spPr>
            <a:xfrm>
              <a:off x="1547664" y="2420888"/>
              <a:ext cx="1583607" cy="156185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5" name="5 CuadroTexto"/>
            <p:cNvSpPr txBox="1">
              <a:spLocks noChangeArrowheads="1"/>
            </p:cNvSpPr>
            <p:nvPr/>
          </p:nvSpPr>
          <p:spPr bwMode="auto">
            <a:xfrm>
              <a:off x="1648247" y="2844600"/>
              <a:ext cx="143959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Control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altLang="es-MX" sz="1400" b="1" kern="0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Físico y Conservación</a:t>
              </a:r>
              <a:endParaRPr kumimoji="0" lang="es-ES" alt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endParaRPr>
            </a:p>
          </p:txBody>
        </p:sp>
        <p:grpSp>
          <p:nvGrpSpPr>
            <p:cNvPr id="26" name="25 Grupo"/>
            <p:cNvGrpSpPr/>
            <p:nvPr/>
          </p:nvGrpSpPr>
          <p:grpSpPr>
            <a:xfrm>
              <a:off x="899592" y="2268536"/>
              <a:ext cx="594169" cy="584400"/>
              <a:chOff x="269976" y="2711144"/>
              <a:chExt cx="594169" cy="584400"/>
            </a:xfrm>
          </p:grpSpPr>
          <p:sp>
            <p:nvSpPr>
              <p:cNvPr id="27" name="26 Elipse"/>
              <p:cNvSpPr/>
              <p:nvPr/>
            </p:nvSpPr>
            <p:spPr>
              <a:xfrm>
                <a:off x="269976" y="2711144"/>
                <a:ext cx="594169" cy="5844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28" name="27 CuadroTexto"/>
              <p:cNvSpPr txBox="1"/>
              <p:nvPr/>
            </p:nvSpPr>
            <p:spPr>
              <a:xfrm>
                <a:off x="413260" y="2826818"/>
                <a:ext cx="2703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0" b="1" dirty="0" smtClean="0">
                    <a:latin typeface="Arial Rounded MT Bold" panose="020F0704030504030204" pitchFamily="34" charset="0"/>
                  </a:rPr>
                  <a:t>7</a:t>
                </a:r>
                <a:endParaRPr lang="es-ES" sz="2000" b="1" dirty="0">
                  <a:latin typeface="Arial Rounded MT Bold" panose="020F0704030504030204" pitchFamily="34" charset="0"/>
                </a:endParaRPr>
              </a:p>
            </p:txBody>
          </p:sp>
        </p:grpSp>
      </p:grpSp>
      <p:sp>
        <p:nvSpPr>
          <p:cNvPr id="18" name="17 Rectángulo"/>
          <p:cNvSpPr/>
          <p:nvPr/>
        </p:nvSpPr>
        <p:spPr>
          <a:xfrm>
            <a:off x="3887983" y="3068960"/>
            <a:ext cx="4004089" cy="58869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G07/D02/O 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CUSTODIA Y CONTROL DE LAS INSTALACIONES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3851920" y="4673334"/>
            <a:ext cx="4015202" cy="48385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G07/D03/O 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GESTIÓN DE CONTINGENCIAS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4170963" y="3899419"/>
            <a:ext cx="3438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 smtClean="0">
                <a:latin typeface="Arial Rounded MT Bold" panose="020F0704030504030204" pitchFamily="34" charset="0"/>
                <a:cs typeface="Arial" pitchFamily="34" charset="0"/>
              </a:rPr>
              <a:t>El </a:t>
            </a:r>
            <a:r>
              <a:rPr lang="es-MX" sz="1400" b="1" dirty="0">
                <a:latin typeface="Arial Rounded MT Bold" panose="020F0704030504030204" pitchFamily="34" charset="0"/>
                <a:cs typeface="Arial" pitchFamily="34" charset="0"/>
              </a:rPr>
              <a:t>edificio de </a:t>
            </a:r>
            <a:r>
              <a:rPr lang="es-MX" sz="1400" b="1" dirty="0" smtClean="0">
                <a:latin typeface="Arial Rounded MT Bold" panose="020F0704030504030204" pitchFamily="34" charset="0"/>
                <a:cs typeface="Arial" pitchFamily="34" charset="0"/>
              </a:rPr>
              <a:t>archivo en condiciones de custodia </a:t>
            </a:r>
            <a:endParaRPr lang="es-MX" sz="1400" dirty="0">
              <a:latin typeface="Arial Rounded MT Bold" panose="020F0704030504030204" pitchFamily="34" charset="0"/>
              <a:cs typeface="Arial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270275" y="1430425"/>
            <a:ext cx="18940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es-MX" sz="1400" b="1" dirty="0" smtClean="0">
                <a:latin typeface="Arial Rounded MT Bold" panose="020F0704030504030204" pitchFamily="34" charset="0"/>
                <a:cs typeface="Arial" pitchFamily="34" charset="0"/>
              </a:rPr>
              <a:t>Edificio</a:t>
            </a:r>
            <a:endParaRPr lang="es-MX" sz="1400" b="1" dirty="0">
              <a:latin typeface="Arial Rounded MT Bold" panose="020F0704030504030204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s-MX" sz="1400" b="1" dirty="0" smtClean="0">
                <a:latin typeface="Arial Rounded MT Bold" panose="020F0704030504030204" pitchFamily="34" charset="0"/>
                <a:cs typeface="Arial" pitchFamily="34" charset="0"/>
              </a:rPr>
              <a:t>Humedad y Temperatura</a:t>
            </a:r>
            <a:endParaRPr lang="es-MX" sz="1400" b="1" dirty="0">
              <a:latin typeface="Arial Rounded MT Bold" panose="020F0704030504030204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s-MX" sz="1400" b="1" dirty="0" smtClean="0">
                <a:latin typeface="Arial Rounded MT Bold" panose="020F0704030504030204" pitchFamily="34" charset="0"/>
                <a:cs typeface="Arial" pitchFamily="34" charset="0"/>
              </a:rPr>
              <a:t>Ventilación</a:t>
            </a:r>
            <a:endParaRPr lang="es-MX" sz="1400" b="1" dirty="0">
              <a:latin typeface="Arial Rounded MT Bold" panose="020F0704030504030204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s-MX" sz="1400" b="1" dirty="0" smtClean="0">
                <a:latin typeface="Arial Rounded MT Bold" panose="020F0704030504030204" pitchFamily="34" charset="0"/>
                <a:cs typeface="Arial" pitchFamily="34" charset="0"/>
              </a:rPr>
              <a:t>Iluminación</a:t>
            </a:r>
            <a:endParaRPr lang="es-MX" sz="1400" b="1" dirty="0">
              <a:latin typeface="Arial Rounded MT Bold" panose="020F0704030504030204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s-MX" sz="1400" b="1" dirty="0" smtClean="0">
                <a:latin typeface="Arial Rounded MT Bold" panose="020F0704030504030204" pitchFamily="34" charset="0"/>
                <a:cs typeface="Arial" pitchFamily="34" charset="0"/>
              </a:rPr>
              <a:t>Contaminación</a:t>
            </a:r>
            <a:endParaRPr lang="es-MX" sz="1400" b="1" dirty="0">
              <a:latin typeface="Arial Rounded MT Bold" panose="020F0704030504030204" pitchFamily="34" charset="0"/>
              <a:cs typeface="Arial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7164288" y="1479679"/>
            <a:ext cx="17970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1200" b="1" dirty="0">
              <a:latin typeface="Arial Rounded MT Bold" panose="020F0704030504030204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s-MX" sz="1200" b="1" dirty="0" smtClean="0">
                <a:latin typeface="Arial Rounded MT Bold" panose="020F0704030504030204" pitchFamily="34" charset="0"/>
                <a:cs typeface="Arial" pitchFamily="34" charset="0"/>
              </a:rPr>
              <a:t>Control de polución</a:t>
            </a:r>
            <a:endParaRPr lang="es-MX" sz="1200" b="1" dirty="0">
              <a:latin typeface="Arial Rounded MT Bold" panose="020F0704030504030204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s-MX" sz="1200" b="1" dirty="0" smtClean="0">
                <a:latin typeface="Arial Rounded MT Bold" panose="020F0704030504030204" pitchFamily="34" charset="0"/>
                <a:cs typeface="Arial" pitchFamily="34" charset="0"/>
              </a:rPr>
              <a:t>Hongos</a:t>
            </a:r>
            <a:endParaRPr lang="es-MX" sz="1200" b="1" dirty="0">
              <a:latin typeface="Arial Rounded MT Bold" panose="020F0704030504030204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s-MX" sz="1200" b="1" dirty="0" smtClean="0">
                <a:latin typeface="Arial Rounded MT Bold" panose="020F0704030504030204" pitchFamily="34" charset="0"/>
                <a:cs typeface="Arial" pitchFamily="34" charset="0"/>
              </a:rPr>
              <a:t>Bacterias</a:t>
            </a:r>
            <a:endParaRPr lang="es-MX" sz="1200" b="1" dirty="0">
              <a:latin typeface="Arial Rounded MT Bold" panose="020F0704030504030204" pitchFamily="34" charset="0"/>
              <a:cs typeface="Arial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2699792" y="1472214"/>
            <a:ext cx="2736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b="1" dirty="0" smtClean="0">
                <a:latin typeface="Arial Rounded MT Bold" panose="020F0704030504030204" pitchFamily="34" charset="0"/>
                <a:cs typeface="Arial" pitchFamily="34" charset="0"/>
              </a:rPr>
              <a:t>Mantenimiento e Inspección:</a:t>
            </a:r>
          </a:p>
          <a:p>
            <a:pPr algn="just"/>
            <a:endParaRPr lang="es-MX" sz="1200" b="1" dirty="0">
              <a:latin typeface="Arial Rounded MT Bold" panose="020F0704030504030204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s-MX" sz="1200" b="1" dirty="0" smtClean="0">
                <a:latin typeface="Arial Rounded MT Bold" panose="020F0704030504030204" pitchFamily="34" charset="0"/>
                <a:cs typeface="Arial" pitchFamily="34" charset="0"/>
              </a:rPr>
              <a:t>Medioambiente</a:t>
            </a:r>
            <a:endParaRPr lang="es-MX" sz="1200" b="1" dirty="0">
              <a:latin typeface="Arial Rounded MT Bold" panose="020F0704030504030204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s-MX" sz="1200" b="1" dirty="0" smtClean="0">
                <a:latin typeface="Arial Rounded MT Bold" panose="020F0704030504030204" pitchFamily="34" charset="0"/>
                <a:cs typeface="Arial" pitchFamily="34" charset="0"/>
              </a:rPr>
              <a:t>Limpieza</a:t>
            </a:r>
            <a:endParaRPr lang="es-MX" sz="1200" b="1" dirty="0">
              <a:latin typeface="Arial Rounded MT Bold" panose="020F0704030504030204" pitchFamily="34" charset="0"/>
              <a:cs typeface="Arial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s-MX" sz="1200" b="1" dirty="0" smtClean="0">
                <a:latin typeface="Arial Rounded MT Bold" panose="020F0704030504030204" pitchFamily="34" charset="0"/>
                <a:cs typeface="Arial" pitchFamily="34" charset="0"/>
              </a:rPr>
              <a:t>Respuesta ante el Biodeterioro</a:t>
            </a:r>
            <a:endParaRPr lang="es-MX" sz="1200" b="1" dirty="0">
              <a:latin typeface="Arial Rounded MT Bold" panose="020F0704030504030204" pitchFamily="34" charset="0"/>
              <a:cs typeface="Arial" pitchFamily="34" charset="0"/>
            </a:endParaRPr>
          </a:p>
        </p:txBody>
      </p:sp>
      <p:pic>
        <p:nvPicPr>
          <p:cNvPr id="3082" name="Picture 10" descr="C:\Users\luis.trujano\AppData\Local\Microsoft\Windows\Temporary Internet Files\Content.IE5\2ZDNXQ4E\identificacic3b3n-de-riesgos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22827"/>
            <a:ext cx="2481568" cy="222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1856225" y="548680"/>
            <a:ext cx="3991389" cy="71287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G07/D01/O   </a:t>
            </a: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PLAN INTEGRADO DE CONSERVACIÓN  </a:t>
            </a:r>
          </a:p>
        </p:txBody>
      </p:sp>
    </p:spTree>
    <p:extLst>
      <p:ext uri="{BB962C8B-B14F-4D97-AF65-F5344CB8AC3E}">
        <p14:creationId xmlns:p14="http://schemas.microsoft.com/office/powerpoint/2010/main" val="121712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22 Grupo"/>
          <p:cNvGrpSpPr/>
          <p:nvPr/>
        </p:nvGrpSpPr>
        <p:grpSpPr>
          <a:xfrm>
            <a:off x="1259632" y="1772816"/>
            <a:ext cx="2231679" cy="1714204"/>
            <a:chOff x="899592" y="2268536"/>
            <a:chExt cx="2231679" cy="1714204"/>
          </a:xfrm>
        </p:grpSpPr>
        <p:sp>
          <p:nvSpPr>
            <p:cNvPr id="24" name="23 Elipse"/>
            <p:cNvSpPr/>
            <p:nvPr/>
          </p:nvSpPr>
          <p:spPr>
            <a:xfrm>
              <a:off x="1547664" y="2420888"/>
              <a:ext cx="1583607" cy="156185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5" name="5 CuadroTexto"/>
            <p:cNvSpPr txBox="1">
              <a:spLocks noChangeArrowheads="1"/>
            </p:cNvSpPr>
            <p:nvPr/>
          </p:nvSpPr>
          <p:spPr bwMode="auto">
            <a:xfrm>
              <a:off x="1648247" y="2844600"/>
              <a:ext cx="143959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Servicios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altLang="es-MX" sz="1400" b="1" kern="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d</a:t>
              </a:r>
              <a:r>
                <a:rPr kumimoji="0" lang="es-MX" altLang="es-MX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e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MX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 Archivo</a:t>
              </a:r>
              <a:endParaRPr kumimoji="0" lang="es-ES" alt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</a:endParaRPr>
            </a:p>
          </p:txBody>
        </p:sp>
        <p:grpSp>
          <p:nvGrpSpPr>
            <p:cNvPr id="26" name="25 Grupo"/>
            <p:cNvGrpSpPr/>
            <p:nvPr/>
          </p:nvGrpSpPr>
          <p:grpSpPr>
            <a:xfrm>
              <a:off x="899592" y="2268536"/>
              <a:ext cx="594169" cy="584400"/>
              <a:chOff x="269976" y="2711144"/>
              <a:chExt cx="594169" cy="584400"/>
            </a:xfrm>
          </p:grpSpPr>
          <p:sp>
            <p:nvSpPr>
              <p:cNvPr id="27" name="26 Elipse"/>
              <p:cNvSpPr/>
              <p:nvPr/>
            </p:nvSpPr>
            <p:spPr>
              <a:xfrm>
                <a:off x="269976" y="2711144"/>
                <a:ext cx="594169" cy="5844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28" name="27 CuadroTexto"/>
              <p:cNvSpPr txBox="1"/>
              <p:nvPr/>
            </p:nvSpPr>
            <p:spPr>
              <a:xfrm>
                <a:off x="413260" y="2826818"/>
                <a:ext cx="2703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000" b="1" dirty="0">
                    <a:solidFill>
                      <a:schemeClr val="bg1"/>
                    </a:solidFill>
                    <a:latin typeface="Arial Rounded MT Bold" panose="020F0704030504030204" pitchFamily="34" charset="0"/>
                  </a:rPr>
                  <a:t>8</a:t>
                </a:r>
                <a:endParaRPr lang="es-ES" sz="2000" b="1" dirty="0">
                  <a:solidFill>
                    <a:schemeClr val="bg1"/>
                  </a:solidFill>
                  <a:latin typeface="Arial Rounded MT Bold" panose="020F0704030504030204" pitchFamily="34" charset="0"/>
                </a:endParaRPr>
              </a:p>
            </p:txBody>
          </p:sp>
        </p:grpSp>
      </p:grpSp>
      <p:sp>
        <p:nvSpPr>
          <p:cNvPr id="20" name="19 Rectángulo"/>
          <p:cNvSpPr/>
          <p:nvPr/>
        </p:nvSpPr>
        <p:spPr>
          <a:xfrm>
            <a:off x="4355976" y="1515098"/>
            <a:ext cx="3970884" cy="66736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G08/D01/O   </a:t>
            </a: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ATENCIÓN A LA ADMINISTRACIÓN  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4361721" y="2398686"/>
            <a:ext cx="3970884" cy="68885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G08/D02/O </a:t>
            </a: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ATENCIÓN AL PÚBLICO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4355976" y="3789039"/>
            <a:ext cx="3970883" cy="48259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G08/D03/O </a:t>
            </a: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cs typeface="Arial" pitchFamily="34" charset="0"/>
              </a:rPr>
              <a:t>DIFUSIÓN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-296229"/>
            <a:ext cx="317359" cy="5924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85660" tIns="38088" rIns="28566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323528" y="836712"/>
            <a:ext cx="82296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2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Times" pitchFamily="18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99CC00"/>
              </a:buClr>
              <a:defRPr/>
            </a:pPr>
            <a:r>
              <a:rPr lang="es-MX" b="1" dirty="0"/>
              <a:t>Mejorar los procesos archivísticos y sus respuestas a los plazos de las leyes de transparencia y acceso a la información pública.</a:t>
            </a:r>
          </a:p>
          <a:p>
            <a:pPr marL="285750" indent="-285750" algn="just">
              <a:buClr>
                <a:srgbClr val="99CC00"/>
              </a:buClr>
              <a:buFont typeface="Arial" charset="0"/>
              <a:buChar char="•"/>
              <a:defRPr/>
            </a:pPr>
            <a:endParaRPr lang="es-MX" b="1" dirty="0"/>
          </a:p>
          <a:p>
            <a:pPr algn="just">
              <a:buClr>
                <a:srgbClr val="99CC00"/>
              </a:buClr>
              <a:defRPr/>
            </a:pPr>
            <a:r>
              <a:rPr lang="es-MX" b="1" dirty="0"/>
              <a:t>Integrar las estrategias de tratamiento de los documentos, tanto en soporte </a:t>
            </a:r>
            <a:r>
              <a:rPr lang="es-ES" b="1" dirty="0"/>
              <a:t>convencional como electrónico.</a:t>
            </a:r>
          </a:p>
          <a:p>
            <a:pPr marL="285750" indent="-285750" algn="just">
              <a:buClr>
                <a:srgbClr val="99CC00"/>
              </a:buClr>
              <a:buFont typeface="Arial" charset="0"/>
              <a:buChar char="•"/>
              <a:defRPr/>
            </a:pPr>
            <a:endParaRPr lang="es-MX" b="1" dirty="0"/>
          </a:p>
          <a:p>
            <a:pPr algn="just">
              <a:buClr>
                <a:srgbClr val="99CC00"/>
              </a:buClr>
              <a:defRPr/>
            </a:pPr>
            <a:r>
              <a:rPr lang="es-MX" b="1" dirty="0"/>
              <a:t>Homogeneizar y normalizar la gestión integral de los documentos y servicios de archivo a través de la implantación de buenas prácticas.</a:t>
            </a:r>
          </a:p>
          <a:p>
            <a:pPr marL="285750" indent="-285750" algn="just">
              <a:buClr>
                <a:srgbClr val="99CC00"/>
              </a:buClr>
              <a:buFont typeface="Arial" charset="0"/>
              <a:buChar char="•"/>
              <a:defRPr/>
            </a:pPr>
            <a:endParaRPr lang="es-MX" b="1" dirty="0"/>
          </a:p>
          <a:p>
            <a:pPr algn="just">
              <a:buClr>
                <a:srgbClr val="99CC00"/>
              </a:buClr>
              <a:defRPr/>
            </a:pPr>
            <a:r>
              <a:rPr lang="es-MX" b="1" dirty="0"/>
              <a:t>Facilitar la conservación y disponibilidad de los documentos estableciendo las claves necesarias para poder aplicar decisiones relativas a los mismos en cualquier momento de su </a:t>
            </a:r>
            <a:r>
              <a:rPr lang="es-ES" b="1" dirty="0"/>
              <a:t>ciclo de vida.</a:t>
            </a:r>
          </a:p>
          <a:p>
            <a:pPr>
              <a:buClr>
                <a:srgbClr val="99CC00"/>
              </a:buClr>
              <a:defRPr/>
            </a:pPr>
            <a:endParaRPr lang="es-ES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059832" y="332656"/>
            <a:ext cx="3312368" cy="504056"/>
          </a:xfrm>
          <a:prstGeom prst="round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kern="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Beneficios</a:t>
            </a:r>
            <a:endParaRPr lang="es-ES" sz="2400" b="1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5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Resultados de diagnóstico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492897"/>
            <a:ext cx="8229600" cy="1656184"/>
          </a:xfrm>
        </p:spPr>
        <p:txBody>
          <a:bodyPr/>
          <a:lstStyle/>
          <a:p>
            <a:pPr marL="0" indent="0">
              <a:buNone/>
            </a:pPr>
            <a:r>
              <a:rPr lang="es-MX" smtClean="0">
                <a:hlinkClick r:id="rId2" action="ppaction://hlinkfile"/>
              </a:rPr>
              <a:t>Cuadro Resumen UAEH.pdf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7350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es-MX" smtClean="0"/>
          </a:p>
          <a:p>
            <a:pPr eaLnBrk="1" hangingPunct="1">
              <a:buFont typeface="Arial" charset="0"/>
              <a:buNone/>
            </a:pPr>
            <a:endParaRPr lang="es-MX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750" y="5445125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Organización documental </a:t>
            </a:r>
            <a:br>
              <a:rPr lang="es-ES" dirty="0" smtClean="0"/>
            </a:br>
            <a:endParaRPr lang="es-MX" dirty="0" smtClean="0"/>
          </a:p>
        </p:txBody>
      </p:sp>
      <p:pic>
        <p:nvPicPr>
          <p:cNvPr id="46084" name="4 Imagen" descr="9194913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88913"/>
            <a:ext cx="38195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7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1 Marcador de contenido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948237"/>
          </a:xfrm>
        </p:spPr>
        <p:txBody>
          <a:bodyPr>
            <a:normAutofit/>
          </a:bodyPr>
          <a:lstStyle/>
          <a:p>
            <a:pPr algn="just"/>
            <a:r>
              <a:rPr lang="es-ES" sz="2200" dirty="0" smtClean="0">
                <a:latin typeface="Arial Rounded MT Bold" panose="020F0704030504030204" pitchFamily="34" charset="0"/>
              </a:rPr>
              <a:t>Artículo 14. En cada unidad administrativa de los sujetos obligados existirá un </a:t>
            </a:r>
            <a:r>
              <a:rPr lang="es-ES" dirty="0" smtClean="0">
                <a:latin typeface="Arial Rounded MT Bold" panose="020F0704030504030204" pitchFamily="34" charset="0"/>
              </a:rPr>
              <a:t>archivo de trámite</a:t>
            </a:r>
            <a:r>
              <a:rPr lang="es-ES" sz="2200" dirty="0" smtClean="0">
                <a:latin typeface="Arial Rounded MT Bold" panose="020F0704030504030204" pitchFamily="34" charset="0"/>
              </a:rPr>
              <a:t>, en el que se conservarán los documentos de uso cotidiano necesarios para el ejercicio de las atribuciones de las unidades administrativas.</a:t>
            </a:r>
          </a:p>
          <a:p>
            <a:endParaRPr lang="es-MX" sz="2200" dirty="0" smtClean="0">
              <a:latin typeface="Arial Rounded MT Bold" panose="020F0704030504030204" pitchFamily="34" charset="0"/>
            </a:endParaRPr>
          </a:p>
          <a:p>
            <a:pPr algn="just"/>
            <a:r>
              <a:rPr lang="es-ES" sz="2200" dirty="0" smtClean="0">
                <a:latin typeface="Arial Rounded MT Bold" panose="020F0704030504030204" pitchFamily="34" charset="0"/>
              </a:rPr>
              <a:t>Los </a:t>
            </a:r>
            <a:r>
              <a:rPr lang="es-ES" sz="2800" b="1" dirty="0" smtClean="0">
                <a:latin typeface="Arial Rounded MT Bold" panose="020F0704030504030204" pitchFamily="34" charset="0"/>
              </a:rPr>
              <a:t>responsables de los archivos de trámite </a:t>
            </a:r>
            <a:r>
              <a:rPr lang="es-ES" sz="2200" dirty="0" smtClean="0">
                <a:latin typeface="Arial Rounded MT Bold" panose="020F0704030504030204" pitchFamily="34" charset="0"/>
              </a:rPr>
              <a:t>serán nombrados por el titular de cada unidad administrativa, quien deberá ser debidamente capacitado para cumplir con las funciones inherentes a sus funciones, las cuales son las siguientes:</a:t>
            </a:r>
            <a:endParaRPr lang="es-MX" sz="2200" dirty="0" smtClean="0">
              <a:latin typeface="Arial Rounded MT Bold" panose="020F0704030504030204" pitchFamily="34" charset="0"/>
            </a:endParaRPr>
          </a:p>
          <a:p>
            <a:endParaRPr lang="es-MX" sz="2200" dirty="0" smtClean="0">
              <a:latin typeface="Arial Rounded MT Bold" panose="020F070403050403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S" sz="2200" dirty="0" smtClean="0">
                <a:latin typeface="Arial Rounded MT Bold" panose="020F0704030504030204" pitchFamily="34" charset="0"/>
              </a:rPr>
              <a:t>Ley Federal de Archivos</a:t>
            </a:r>
            <a:endParaRPr lang="es-MX" sz="2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81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1 Marcador de contenido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es-ES" sz="2400" dirty="0" smtClean="0">
                <a:latin typeface="Arial Rounded MT Bold" panose="020F0704030504030204" pitchFamily="34" charset="0"/>
              </a:rPr>
              <a:t>I. Integrar los expedientes de archivo;</a:t>
            </a:r>
          </a:p>
          <a:p>
            <a:endParaRPr lang="es-MX" sz="2400" dirty="0" smtClean="0">
              <a:latin typeface="Arial Rounded MT Bold" panose="020F0704030504030204" pitchFamily="34" charset="0"/>
            </a:endParaRPr>
          </a:p>
          <a:p>
            <a:pPr algn="just"/>
            <a:r>
              <a:rPr lang="es-ES" sz="2400" dirty="0" smtClean="0">
                <a:latin typeface="Arial Rounded MT Bold" panose="020F0704030504030204" pitchFamily="34" charset="0"/>
              </a:rPr>
              <a:t>II. Conservar la documentación que se encuentre activa y aquélla que ha sido clasificada como reservada de acuerdo con la Ley Federal de Transparencia y Acceso a la Información Pública Gubernamental, mientras conserve tal carácter;</a:t>
            </a:r>
          </a:p>
          <a:p>
            <a:pPr algn="just"/>
            <a:endParaRPr lang="es-MX" sz="2400" dirty="0" smtClean="0">
              <a:latin typeface="Arial Rounded MT Bold" panose="020F0704030504030204" pitchFamily="34" charset="0"/>
            </a:endParaRPr>
          </a:p>
          <a:p>
            <a:pPr algn="just"/>
            <a:r>
              <a:rPr lang="es-ES" sz="2400" dirty="0" smtClean="0">
                <a:latin typeface="Arial Rounded MT Bold" panose="020F0704030504030204" pitchFamily="34" charset="0"/>
              </a:rPr>
              <a:t>III. Coadyuvar con el área coordinadora de archivos en la elaboración del cuadro general de clasificación archivística, el catálogo de disposición documental y el inventario general;</a:t>
            </a:r>
            <a:endParaRPr lang="es-MX" sz="2400" dirty="0" smtClean="0">
              <a:latin typeface="Arial Rounded MT Bold" panose="020F0704030504030204" pitchFamily="34" charset="0"/>
            </a:endParaRPr>
          </a:p>
          <a:p>
            <a:endParaRPr lang="es-MX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6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1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r>
              <a:rPr lang="es-ES" sz="2400" dirty="0" smtClean="0">
                <a:latin typeface="Arial Rounded MT Bold" panose="020F0704030504030204" pitchFamily="34" charset="0"/>
              </a:rPr>
              <a:t>IV. Asegurar la integridad y debida conservación de los archivos que contengan documentación clasificada; y</a:t>
            </a:r>
          </a:p>
          <a:p>
            <a:endParaRPr lang="es-MX" sz="2400" dirty="0" smtClean="0">
              <a:latin typeface="Arial Rounded MT Bold" panose="020F0704030504030204" pitchFamily="34" charset="0"/>
            </a:endParaRPr>
          </a:p>
          <a:p>
            <a:r>
              <a:rPr lang="es-ES" sz="2400" dirty="0" smtClean="0">
                <a:latin typeface="Arial Rounded MT Bold" panose="020F0704030504030204" pitchFamily="34" charset="0"/>
              </a:rPr>
              <a:t>V. Las demás que señale el Reglamento, los lineamientos y demás disposiciones aplicables.</a:t>
            </a:r>
            <a:endParaRPr lang="es-MX" sz="2400" dirty="0" smtClean="0">
              <a:latin typeface="Arial Rounded MT Bold" panose="020F0704030504030204" pitchFamily="34" charset="0"/>
            </a:endParaRPr>
          </a:p>
          <a:p>
            <a:endParaRPr lang="es-ES" b="1" dirty="0" smtClean="0">
              <a:latin typeface="Arial Rounded MT Bold" panose="020F0704030504030204" pitchFamily="34" charset="0"/>
            </a:endParaRPr>
          </a:p>
          <a:p>
            <a:endParaRPr lang="es-MX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5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3856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MX" sz="2400" dirty="0" smtClean="0">
                <a:latin typeface="Arial Rounded MT Bold" panose="020F0704030504030204" pitchFamily="34" charset="0"/>
              </a:rPr>
              <a:t>REFORMA CONSTITUCIONAL EN MATÉRIA DE TRANSPARENCIA</a:t>
            </a:r>
            <a:r>
              <a:rPr lang="es-MX" sz="3600" dirty="0" smtClean="0">
                <a:latin typeface="Arial Rounded MT Bold" panose="020F0704030504030204" pitchFamily="34" charset="0"/>
              </a:rPr>
              <a:t>	</a:t>
            </a:r>
            <a:endParaRPr lang="es-MX" sz="3600" dirty="0">
              <a:latin typeface="Arial Rounded MT Bold" panose="020F0704030504030204" pitchFamily="34" charset="0"/>
            </a:endParaRPr>
          </a:p>
        </p:txBody>
      </p:sp>
      <p:sp>
        <p:nvSpPr>
          <p:cNvPr id="41987" name="Subtítulo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>
              <a:lnSpc>
                <a:spcPct val="90000"/>
              </a:lnSpc>
            </a:pPr>
            <a:endParaRPr lang="es-MX" altLang="es-MX" sz="1900" dirty="0" smtClean="0"/>
          </a:p>
          <a:p>
            <a:pPr marR="0">
              <a:lnSpc>
                <a:spcPct val="90000"/>
              </a:lnSpc>
            </a:pPr>
            <a:endParaRPr lang="es-MX" altLang="es-MX" sz="2500" dirty="0" smtClean="0"/>
          </a:p>
          <a:p>
            <a:pPr marR="0">
              <a:lnSpc>
                <a:spcPct val="90000"/>
              </a:lnSpc>
            </a:pPr>
            <a:r>
              <a:rPr lang="es-MX" altLang="es-MX" sz="25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7 de Febrero de 2014</a:t>
            </a:r>
          </a:p>
        </p:txBody>
      </p:sp>
    </p:spTree>
    <p:extLst>
      <p:ext uri="{BB962C8B-B14F-4D97-AF65-F5344CB8AC3E}">
        <p14:creationId xmlns:p14="http://schemas.microsoft.com/office/powerpoint/2010/main" val="148711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contenido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s-MX" altLang="es-ES" sz="2400" dirty="0" smtClean="0">
                <a:latin typeface="Arial Rounded MT Bold" panose="020F0704030504030204" pitchFamily="34" charset="0"/>
              </a:rPr>
              <a:t>Archivo: Conjunto orgánico de documentos en cualquier soporte, que son producidos o recibidos por los sujetos obligados o los particulares en el ejercicio de sus atribuciones o en el desarrollo de sus actividades;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dirty="0" smtClean="0">
                <a:latin typeface="Arial Rounded MT Bold" panose="020F0704030504030204" pitchFamily="34" charset="0"/>
              </a:rPr>
              <a:t>LEY FEDERAL DE ARCHIVOS</a:t>
            </a:r>
            <a:br>
              <a:rPr lang="es-ES" sz="2800" dirty="0" smtClean="0">
                <a:latin typeface="Arial Rounded MT Bold" panose="020F0704030504030204" pitchFamily="34" charset="0"/>
              </a:rPr>
            </a:br>
            <a:r>
              <a:rPr lang="es-ES" sz="2800" dirty="0" smtClean="0">
                <a:latin typeface="Arial Rounded MT Bold" panose="020F0704030504030204" pitchFamily="34" charset="0"/>
              </a:rPr>
              <a:t>Artículo 4,Fracción  II </a:t>
            </a:r>
            <a:endParaRPr lang="es-MX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5 Marcador de contenido"/>
          <p:cNvSpPr>
            <a:spLocks noGrp="1"/>
          </p:cNvSpPr>
          <p:nvPr>
            <p:ph idx="1"/>
          </p:nvPr>
        </p:nvSpPr>
        <p:spPr>
          <a:xfrm>
            <a:off x="3203848" y="846138"/>
            <a:ext cx="5000625" cy="4805362"/>
          </a:xfrm>
        </p:spPr>
        <p:txBody>
          <a:bodyPr>
            <a:no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MX" sz="2200" b="1" dirty="0" smtClean="0">
              <a:latin typeface="Arial Rounded MT Bold" panose="020F0704030504030204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s-MX" sz="2200" b="1" dirty="0" smtClean="0">
                <a:latin typeface="Arial Rounded MT Bold" panose="020F0704030504030204" pitchFamily="34" charset="0"/>
              </a:rPr>
              <a:t>Carácter único: </a:t>
            </a:r>
            <a:r>
              <a:rPr lang="es-MX" sz="2200" dirty="0" smtClean="0">
                <a:latin typeface="Arial Rounded MT Bold" panose="020F0704030504030204" pitchFamily="34" charset="0"/>
              </a:rPr>
              <a:t>Es diferente de otros documentos múltiples, como los libros ó las revistas.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MX" sz="2200" dirty="0" smtClean="0">
              <a:latin typeface="Arial Rounded MT Bold" panose="020F0704030504030204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s-MX" sz="2200" b="1" dirty="0" smtClean="0">
                <a:latin typeface="Arial Rounded MT Bold" panose="020F0704030504030204" pitchFamily="34" charset="0"/>
              </a:rPr>
              <a:t>Carácter orgánico:</a:t>
            </a:r>
            <a:r>
              <a:rPr lang="es-MX" sz="2200" dirty="0" smtClean="0">
                <a:latin typeface="Arial Rounded MT Bold" panose="020F0704030504030204" pitchFamily="34" charset="0"/>
              </a:rPr>
              <a:t> Son parte de un todo estructurado, deben su existencia a una persona o institución que los produjo.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MX" sz="2200" dirty="0" smtClean="0">
              <a:latin typeface="Arial Rounded MT Bold" panose="020F0704030504030204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s-MX" sz="2200" b="1" dirty="0" smtClean="0">
                <a:latin typeface="Arial Rounded MT Bold" panose="020F0704030504030204" pitchFamily="34" charset="0"/>
              </a:rPr>
              <a:t>Carácter seriado:</a:t>
            </a:r>
            <a:r>
              <a:rPr lang="es-MX" sz="2200" dirty="0" smtClean="0">
                <a:latin typeface="Arial Rounded MT Bold" panose="020F0704030504030204" pitchFamily="34" charset="0"/>
              </a:rPr>
              <a:t> se producen uno a uno y se van acumulando de modo natural en los archivos, formando series.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MX" sz="2200" dirty="0" smtClean="0">
              <a:latin typeface="Arial Rounded MT Bold" panose="020F0704030504030204" pitchFamily="34" charset="0"/>
            </a:endParaRPr>
          </a:p>
        </p:txBody>
      </p:sp>
      <p:sp>
        <p:nvSpPr>
          <p:cNvPr id="13314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4400" dirty="0" smtClean="0">
                <a:solidFill>
                  <a:schemeClr val="tx1"/>
                </a:solidFill>
              </a:rPr>
              <a:t>Documento de archivo </a:t>
            </a:r>
          </a:p>
        </p:txBody>
      </p:sp>
      <p:sp>
        <p:nvSpPr>
          <p:cNvPr id="23556" name="6 Marcador de texto"/>
          <p:cNvSpPr>
            <a:spLocks noGrp="1"/>
          </p:cNvSpPr>
          <p:nvPr>
            <p:ph type="body" idx="4294967295"/>
          </p:nvPr>
        </p:nvSpPr>
        <p:spPr>
          <a:xfrm>
            <a:off x="5168900" y="5354638"/>
            <a:ext cx="3975100" cy="914400"/>
          </a:xfrm>
        </p:spPr>
        <p:txBody>
          <a:bodyPr/>
          <a:lstStyle/>
          <a:p>
            <a:pPr eaLnBrk="1" hangingPunct="1"/>
            <a:endParaRPr lang="es-MX" altLang="es-ES" sz="2600" b="1" i="1" dirty="0" smtClean="0"/>
          </a:p>
          <a:p>
            <a:pPr eaLnBrk="1" hangingPunct="1"/>
            <a:endParaRPr lang="es-MX" altLang="es-ES" dirty="0" smtClean="0"/>
          </a:p>
        </p:txBody>
      </p:sp>
      <p:pic>
        <p:nvPicPr>
          <p:cNvPr id="23557" name="4 Imagen" descr="726713_528802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12913"/>
            <a:ext cx="2928938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3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es-MX" altLang="es-ES" sz="2400" dirty="0" smtClean="0">
                <a:latin typeface="Arial Rounded MT Bold" panose="020F0704030504030204" pitchFamily="34" charset="0"/>
              </a:rPr>
              <a:t>Todo documento de archivo en posesión de los sujetos obligados formará parte de un sistema institucional de archivos. Dicho sistema incluirá al menos los siguientes procesos relativos a documentos de archivos: 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latin typeface="Arial Rounded MT Bold" panose="020F0704030504030204" pitchFamily="34" charset="0"/>
              </a:rPr>
              <a:t>Sistema </a:t>
            </a:r>
            <a:br>
              <a:rPr lang="es-ES" dirty="0" smtClean="0">
                <a:latin typeface="Arial Rounded MT Bold" panose="020F0704030504030204" pitchFamily="34" charset="0"/>
              </a:rPr>
            </a:br>
            <a:r>
              <a:rPr lang="es-ES" dirty="0" smtClean="0">
                <a:latin typeface="Arial Rounded MT Bold" panose="020F0704030504030204" pitchFamily="34" charset="0"/>
              </a:rPr>
              <a:t>LFA </a:t>
            </a:r>
            <a:r>
              <a:rPr lang="es-MX" dirty="0" smtClean="0">
                <a:latin typeface="Arial Rounded MT Bold" panose="020F0704030504030204" pitchFamily="34" charset="0"/>
              </a:rPr>
              <a:t>Artículo 18.</a:t>
            </a:r>
            <a:endParaRPr lang="es-MX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contenido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5521325"/>
          </a:xfrm>
        </p:spPr>
        <p:txBody>
          <a:bodyPr>
            <a:normAutofit/>
          </a:bodyPr>
          <a:lstStyle/>
          <a:p>
            <a:pPr eaLnBrk="1" hangingPunct="1"/>
            <a:r>
              <a:rPr lang="es-MX" altLang="es-ES" sz="2400" dirty="0" smtClean="0">
                <a:latin typeface="Arial Rounded MT Bold" panose="020F0704030504030204" pitchFamily="34" charset="0"/>
              </a:rPr>
              <a:t>I. Registro de entrada y salida de correspondencia; </a:t>
            </a:r>
          </a:p>
          <a:p>
            <a:pPr eaLnBrk="1" hangingPunct="1"/>
            <a:endParaRPr lang="es-MX" altLang="es-ES" sz="2400" dirty="0" smtClean="0">
              <a:latin typeface="Arial Rounded MT Bold" panose="020F0704030504030204" pitchFamily="34" charset="0"/>
            </a:endParaRPr>
          </a:p>
          <a:p>
            <a:pPr eaLnBrk="1" hangingPunct="1"/>
            <a:r>
              <a:rPr lang="es-MX" altLang="es-ES" sz="2400" dirty="0" smtClean="0">
                <a:latin typeface="Arial Rounded MT Bold" panose="020F0704030504030204" pitchFamily="34" charset="0"/>
              </a:rPr>
              <a:t>II. Identificación de documentos de archivo;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s-MX" altLang="es-ES" sz="2400" dirty="0" smtClean="0">
                <a:latin typeface="Arial Rounded MT Bold" panose="020F0704030504030204" pitchFamily="34" charset="0"/>
              </a:rPr>
              <a:t> </a:t>
            </a:r>
          </a:p>
          <a:p>
            <a:pPr eaLnBrk="1" hangingPunct="1"/>
            <a:r>
              <a:rPr lang="es-MX" altLang="es-ES" sz="2400" dirty="0" smtClean="0">
                <a:latin typeface="Arial Rounded MT Bold" panose="020F0704030504030204" pitchFamily="34" charset="0"/>
              </a:rPr>
              <a:t>III. Uso y seguimiento; </a:t>
            </a:r>
          </a:p>
          <a:p>
            <a:pPr eaLnBrk="1" hangingPunct="1"/>
            <a:endParaRPr lang="es-MX" altLang="es-ES" sz="2400" dirty="0" smtClean="0">
              <a:latin typeface="Arial Rounded MT Bold" panose="020F0704030504030204" pitchFamily="34" charset="0"/>
            </a:endParaRPr>
          </a:p>
          <a:p>
            <a:pPr eaLnBrk="1" hangingPunct="1"/>
            <a:r>
              <a:rPr lang="es-MX" altLang="es-ES" sz="2400" dirty="0" smtClean="0">
                <a:latin typeface="Arial Rounded MT Bold" panose="020F0704030504030204" pitchFamily="34" charset="0"/>
              </a:rPr>
              <a:t>IV. Clasificación archivística por funciones; </a:t>
            </a:r>
          </a:p>
          <a:p>
            <a:pPr eaLnBrk="1" hangingPunct="1"/>
            <a:endParaRPr lang="es-MX" altLang="es-ES" sz="2400" dirty="0" smtClean="0">
              <a:latin typeface="Arial Rounded MT Bold" panose="020F0704030504030204" pitchFamily="34" charset="0"/>
            </a:endParaRPr>
          </a:p>
          <a:p>
            <a:pPr eaLnBrk="1" hangingPunct="1"/>
            <a:r>
              <a:rPr lang="es-MX" altLang="es-ES" sz="2400" dirty="0" smtClean="0">
                <a:latin typeface="Arial Rounded MT Bold" panose="020F0704030504030204" pitchFamily="34" charset="0"/>
              </a:rPr>
              <a:t>V. Integración y ordenación de expedientes; </a:t>
            </a:r>
          </a:p>
        </p:txBody>
      </p:sp>
    </p:spTree>
    <p:extLst>
      <p:ext uri="{BB962C8B-B14F-4D97-AF65-F5344CB8AC3E}">
        <p14:creationId xmlns:p14="http://schemas.microsoft.com/office/powerpoint/2010/main" val="367779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8313" y="620713"/>
            <a:ext cx="8229600" cy="4525962"/>
          </a:xfrm>
        </p:spPr>
        <p:txBody>
          <a:bodyPr>
            <a:no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MX" sz="2400" dirty="0" smtClean="0">
                <a:latin typeface="Arial Rounded MT Bold" panose="020F0704030504030204" pitchFamily="34" charset="0"/>
              </a:rPr>
              <a:t>VI. Descripción a partir de sección, serie y expediente;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MX" sz="2400" dirty="0" smtClean="0">
              <a:latin typeface="Arial Rounded MT Bold" panose="020F0704030504030204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MX" sz="2400" dirty="0" smtClean="0">
                <a:latin typeface="Arial Rounded MT Bold" panose="020F0704030504030204" pitchFamily="34" charset="0"/>
              </a:rPr>
              <a:t>VII. Transferencia de archivos;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MX" sz="2400" dirty="0" smtClean="0">
              <a:latin typeface="Arial Rounded MT Bold" panose="020F0704030504030204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MX" sz="2400" dirty="0" smtClean="0">
                <a:latin typeface="Arial Rounded MT Bold" panose="020F0704030504030204" pitchFamily="34" charset="0"/>
              </a:rPr>
              <a:t>VIII. Conservación de archivos;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MX" sz="2400" dirty="0" smtClean="0">
              <a:latin typeface="Arial Rounded MT Bold" panose="020F0704030504030204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MX" sz="2400" dirty="0" smtClean="0">
                <a:latin typeface="Arial Rounded MT Bold" panose="020F0704030504030204" pitchFamily="34" charset="0"/>
              </a:rPr>
              <a:t>IX. </a:t>
            </a:r>
            <a:r>
              <a:rPr lang="es-MX" sz="2400" dirty="0" err="1" smtClean="0">
                <a:latin typeface="Arial Rounded MT Bold" panose="020F0704030504030204" pitchFamily="34" charset="0"/>
              </a:rPr>
              <a:t>Prevaloración</a:t>
            </a:r>
            <a:r>
              <a:rPr lang="es-MX" sz="2400" dirty="0" smtClean="0">
                <a:latin typeface="Arial Rounded MT Bold" panose="020F0704030504030204" pitchFamily="34" charset="0"/>
              </a:rPr>
              <a:t> de archivos;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MX" sz="2400" dirty="0" smtClean="0">
              <a:latin typeface="Arial Rounded MT Bold" panose="020F0704030504030204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MX" sz="2400" dirty="0" smtClean="0">
                <a:latin typeface="Arial Rounded MT Bold" panose="020F0704030504030204" pitchFamily="34" charset="0"/>
              </a:rPr>
              <a:t>X. Criterios de clasificación de la información; y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s-MX" sz="2400" dirty="0" smtClean="0">
                <a:latin typeface="Arial Rounded MT Bold" panose="020F0704030504030204" pitchFamily="34" charset="0"/>
              </a:rPr>
              <a:t>XI. Auditoría de archivos.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s-MX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19 Marcador de contenido"/>
          <p:cNvGrpSpPr>
            <a:grpSpLocks noGrp="1"/>
          </p:cNvGrpSpPr>
          <p:nvPr/>
        </p:nvGrpSpPr>
        <p:grpSpPr bwMode="auto">
          <a:xfrm>
            <a:off x="0" y="692150"/>
            <a:ext cx="9144000" cy="6003925"/>
            <a:chOff x="-28575" y="1643064"/>
            <a:chExt cx="9329527" cy="4857391"/>
          </a:xfrm>
        </p:grpSpPr>
        <p:sp>
          <p:nvSpPr>
            <p:cNvPr id="21" name="20 Triángulo isósceles"/>
            <p:cNvSpPr/>
            <p:nvPr/>
          </p:nvSpPr>
          <p:spPr>
            <a:xfrm>
              <a:off x="2175850" y="1643064"/>
              <a:ext cx="5246239" cy="4857391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/>
            </a:p>
          </p:txBody>
        </p:sp>
        <p:cxnSp>
          <p:nvCxnSpPr>
            <p:cNvPr id="22" name="21 Conector recto"/>
            <p:cNvCxnSpPr/>
            <p:nvPr/>
          </p:nvCxnSpPr>
          <p:spPr>
            <a:xfrm>
              <a:off x="2886902" y="5142903"/>
              <a:ext cx="3824135" cy="128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56 Conector curvado"/>
            <p:cNvCxnSpPr>
              <a:stCxn id="21" idx="1"/>
            </p:cNvCxnSpPr>
            <p:nvPr/>
          </p:nvCxnSpPr>
          <p:spPr>
            <a:xfrm rot="10800000" flipH="1">
              <a:off x="3486592" y="2643183"/>
              <a:ext cx="761405" cy="1428760"/>
            </a:xfrm>
            <a:prstGeom prst="curvedConnector4">
              <a:avLst>
                <a:gd name="adj1" fmla="val -127484"/>
                <a:gd name="adj2" fmla="val 101057"/>
              </a:avLst>
            </a:prstGeom>
            <a:ln>
              <a:solidFill>
                <a:srgbClr val="FFC000"/>
              </a:solidFill>
              <a:tailEnd type="arrow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56 Conector curvado"/>
            <p:cNvCxnSpPr/>
            <p:nvPr/>
          </p:nvCxnSpPr>
          <p:spPr>
            <a:xfrm rot="10800000" flipH="1">
              <a:off x="2433585" y="4572008"/>
              <a:ext cx="761405" cy="1428760"/>
            </a:xfrm>
            <a:prstGeom prst="curvedConnector4">
              <a:avLst>
                <a:gd name="adj1" fmla="val -127484"/>
                <a:gd name="adj2" fmla="val 101057"/>
              </a:avLst>
            </a:prstGeom>
            <a:ln>
              <a:solidFill>
                <a:srgbClr val="FFC000"/>
              </a:solidFill>
              <a:tailEnd type="arrow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5000" dist="25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5" name="24 CuadroTexto"/>
            <p:cNvSpPr txBox="1"/>
            <p:nvPr/>
          </p:nvSpPr>
          <p:spPr>
            <a:xfrm>
              <a:off x="3081589" y="5214952"/>
              <a:ext cx="3693626" cy="57275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000" b="1" dirty="0">
                  <a:latin typeface="Aharoni" pitchFamily="2" charset="-79"/>
                  <a:cs typeface="Aharoni" pitchFamily="2" charset="-79"/>
                </a:rPr>
                <a:t>Unidades Académicas y Administrativas </a:t>
              </a:r>
              <a:endParaRPr lang="es-MX" sz="2000" b="1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26" name="25 Abrir llave"/>
            <p:cNvSpPr/>
            <p:nvPr/>
          </p:nvSpPr>
          <p:spPr>
            <a:xfrm>
              <a:off x="6227980" y="1676400"/>
              <a:ext cx="417634" cy="2096520"/>
            </a:xfrm>
            <a:prstGeom prst="leftBrace">
              <a:avLst/>
            </a:prstGeom>
            <a:ln>
              <a:solidFill>
                <a:srgbClr val="FFFF00"/>
              </a:solidFill>
              <a:headEnd type="none" w="med" len="med"/>
              <a:tailEnd type="none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39000" dist="254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7" name="26 Abrir llave"/>
            <p:cNvSpPr/>
            <p:nvPr/>
          </p:nvSpPr>
          <p:spPr>
            <a:xfrm>
              <a:off x="7215206" y="4487299"/>
              <a:ext cx="324002" cy="1727783"/>
            </a:xfrm>
            <a:prstGeom prst="leftBrace">
              <a:avLst>
                <a:gd name="adj1" fmla="val 25022"/>
                <a:gd name="adj2" fmla="val 50000"/>
              </a:avLst>
            </a:prstGeom>
            <a:ln>
              <a:solidFill>
                <a:srgbClr val="FFFF00"/>
              </a:solidFill>
              <a:headEnd type="none" w="med" len="med"/>
              <a:tailEnd type="none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39000" dist="254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257" name="27 CuadroTexto"/>
            <p:cNvSpPr txBox="1">
              <a:spLocks noChangeArrowheads="1"/>
            </p:cNvSpPr>
            <p:nvPr/>
          </p:nvSpPr>
          <p:spPr bwMode="auto">
            <a:xfrm>
              <a:off x="7354542" y="4905985"/>
              <a:ext cx="1946410" cy="97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s-ES" b="1" dirty="0">
                <a:latin typeface="Aharoni" pitchFamily="2" charset="-79"/>
                <a:cs typeface="Aharoni" pitchFamily="2" charset="-79"/>
              </a:endParaRPr>
            </a:p>
            <a:p>
              <a:pPr eaLnBrk="1" hangingPunct="1"/>
              <a:r>
                <a:rPr lang="es-ES" b="1" dirty="0">
                  <a:latin typeface="Aharoni" pitchFamily="2" charset="-79"/>
                  <a:cs typeface="Aharoni" pitchFamily="2" charset="-79"/>
                </a:rPr>
                <a:t>Administrativo</a:t>
              </a:r>
            </a:p>
            <a:p>
              <a:pPr eaLnBrk="1" hangingPunct="1"/>
              <a:r>
                <a:rPr lang="es-ES" b="1" dirty="0">
                  <a:latin typeface="Aharoni" pitchFamily="2" charset="-79"/>
                  <a:cs typeface="Aharoni" pitchFamily="2" charset="-79"/>
                </a:rPr>
                <a:t>Fiscal-Contable</a:t>
              </a:r>
            </a:p>
            <a:p>
              <a:pPr eaLnBrk="1" hangingPunct="1"/>
              <a:r>
                <a:rPr lang="es-ES" b="1" dirty="0">
                  <a:latin typeface="Aharoni" pitchFamily="2" charset="-79"/>
                  <a:cs typeface="Aharoni" pitchFamily="2" charset="-79"/>
                </a:rPr>
                <a:t>Jurídico-Legal</a:t>
              </a:r>
              <a:endParaRPr lang="es-MX" b="1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6429207" y="1713703"/>
              <a:ext cx="2429564" cy="22912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 err="1">
                  <a:latin typeface="Aharoni" pitchFamily="2" charset="-79"/>
                  <a:cs typeface="Aharoni" pitchFamily="2" charset="-79"/>
                </a:rPr>
                <a:t>Evidencial</a:t>
              </a:r>
              <a:r>
                <a:rPr lang="es-ES" b="1" dirty="0">
                  <a:latin typeface="Aharoni" pitchFamily="2" charset="-79"/>
                  <a:cs typeface="Aharoni" pitchFamily="2" charset="-79"/>
                </a:rPr>
                <a:t> y Testimonial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b="1" dirty="0">
                <a:latin typeface="Aharoni" pitchFamily="2" charset="-79"/>
                <a:cs typeface="Aharoni" pitchFamily="2" charset="-79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latin typeface="Aharoni" pitchFamily="2" charset="-79"/>
                  <a:cs typeface="Aharoni" pitchFamily="2" charset="-79"/>
                </a:rPr>
                <a:t>Informativo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b="1" dirty="0">
                <a:latin typeface="Aharoni" pitchFamily="2" charset="-79"/>
                <a:cs typeface="Aharoni" pitchFamily="2" charset="-79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latin typeface="Aharoni" pitchFamily="2" charset="-79"/>
                  <a:cs typeface="Aharoni" pitchFamily="2" charset="-79"/>
                </a:rPr>
                <a:t>Científico-Tecnológico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b="1" dirty="0">
                <a:latin typeface="Aharoni" pitchFamily="2" charset="-79"/>
                <a:cs typeface="Aharoni" pitchFamily="2" charset="-79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latin typeface="Aharoni" pitchFamily="2" charset="-79"/>
                  <a:cs typeface="Aharoni" pitchFamily="2" charset="-79"/>
                </a:rPr>
                <a:t>Cultural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600" b="1" dirty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cxnSp>
          <p:nvCxnSpPr>
            <p:cNvPr id="30" name="29 Conector recto de flecha"/>
            <p:cNvCxnSpPr/>
            <p:nvPr/>
          </p:nvCxnSpPr>
          <p:spPr>
            <a:xfrm>
              <a:off x="1463178" y="3569581"/>
              <a:ext cx="2136396" cy="128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260" name="26 CuadroTexto"/>
            <p:cNvSpPr txBox="1">
              <a:spLocks noChangeArrowheads="1"/>
            </p:cNvSpPr>
            <p:nvPr/>
          </p:nvSpPr>
          <p:spPr bwMode="auto">
            <a:xfrm>
              <a:off x="130175" y="3273425"/>
              <a:ext cx="15906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ES" sz="1600" b="1">
                  <a:latin typeface="Aharoni" pitchFamily="2" charset="-79"/>
                  <a:cs typeface="Aharoni" pitchFamily="2" charset="-79"/>
                </a:rPr>
                <a:t>Valoración Documental</a:t>
              </a:r>
              <a:endParaRPr lang="es-MX" sz="1600" b="1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0261" name="27 CuadroTexto"/>
            <p:cNvSpPr txBox="1">
              <a:spLocks noChangeArrowheads="1"/>
            </p:cNvSpPr>
            <p:nvPr/>
          </p:nvSpPr>
          <p:spPr bwMode="auto">
            <a:xfrm>
              <a:off x="942975" y="2143125"/>
              <a:ext cx="1814513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ES" sz="1600" b="1">
                  <a:latin typeface="Aharoni" pitchFamily="2" charset="-79"/>
                  <a:cs typeface="Aharoni" pitchFamily="2" charset="-79"/>
                </a:rPr>
                <a:t>Transferencia Secundaria o Baja</a:t>
              </a:r>
              <a:endParaRPr lang="es-MX" sz="1600" b="1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0262" name="28 CuadroTexto"/>
            <p:cNvSpPr txBox="1">
              <a:spLocks noChangeArrowheads="1"/>
            </p:cNvSpPr>
            <p:nvPr/>
          </p:nvSpPr>
          <p:spPr bwMode="auto">
            <a:xfrm>
              <a:off x="-28575" y="4929188"/>
              <a:ext cx="15906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ES" sz="1600" b="1">
                  <a:latin typeface="Aharoni" pitchFamily="2" charset="-79"/>
                  <a:cs typeface="Aharoni" pitchFamily="2" charset="-79"/>
                </a:rPr>
                <a:t>Transferencia Primaria</a:t>
              </a:r>
              <a:endParaRPr lang="es-MX" sz="1600" b="1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10263" name="29 CuadroTexto"/>
            <p:cNvSpPr txBox="1">
              <a:spLocks noChangeArrowheads="1"/>
            </p:cNvSpPr>
            <p:nvPr/>
          </p:nvSpPr>
          <p:spPr bwMode="auto">
            <a:xfrm>
              <a:off x="4052888" y="2500313"/>
              <a:ext cx="1592262" cy="1195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ES" b="1" dirty="0">
                  <a:latin typeface="Aharoni" pitchFamily="2" charset="-79"/>
                  <a:cs typeface="Aharoni" pitchFamily="2" charset="-79"/>
                </a:rPr>
                <a:t>Archivo Histórico</a:t>
              </a:r>
            </a:p>
            <a:p>
              <a:pPr algn="ctr" eaLnBrk="1" hangingPunct="1"/>
              <a:endParaRPr lang="es-ES" b="1" dirty="0">
                <a:latin typeface="Aharoni" pitchFamily="2" charset="-79"/>
                <a:cs typeface="Aharoni" pitchFamily="2" charset="-79"/>
              </a:endParaRPr>
            </a:p>
            <a:p>
              <a:pPr algn="ctr" eaLnBrk="1" hangingPunct="1"/>
              <a:r>
                <a:rPr lang="es-ES" b="1" dirty="0">
                  <a:latin typeface="Aharoni" pitchFamily="2" charset="-79"/>
                  <a:cs typeface="Aharoni" pitchFamily="2" charset="-79"/>
                </a:rPr>
                <a:t>Etapa Inactiva</a:t>
              </a:r>
              <a:endParaRPr lang="es-MX" b="1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8934" name="30 CuadroTexto"/>
            <p:cNvSpPr txBox="1">
              <a:spLocks noChangeArrowheads="1"/>
            </p:cNvSpPr>
            <p:nvPr/>
          </p:nvSpPr>
          <p:spPr bwMode="auto">
            <a:xfrm>
              <a:off x="3539646" y="3750674"/>
              <a:ext cx="2565620" cy="472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1600" b="1" dirty="0">
                  <a:latin typeface="Aharoni" pitchFamily="2" charset="-79"/>
                  <a:cs typeface="Aharoni" pitchFamily="2" charset="-79"/>
                </a:rPr>
                <a:t>Guarda </a:t>
              </a:r>
              <a:r>
                <a:rPr lang="es-ES" sz="1600" b="1" dirty="0" err="1">
                  <a:latin typeface="Aharoni" pitchFamily="2" charset="-79"/>
                  <a:cs typeface="Aharoni" pitchFamily="2" charset="-79"/>
                </a:rPr>
                <a:t>precaucional</a:t>
              </a:r>
              <a:endParaRPr lang="es-ES" sz="1600" b="1" dirty="0">
                <a:latin typeface="Aharoni" pitchFamily="2" charset="-79"/>
                <a:cs typeface="Aharoni" pitchFamily="2" charset="-79"/>
              </a:endParaRPr>
            </a:p>
            <a:p>
              <a:pPr algn="ctr">
                <a:defRPr/>
              </a:pPr>
              <a:r>
                <a:rPr lang="es-ES" sz="1600" b="1" dirty="0">
                  <a:latin typeface="Aharoni" pitchFamily="2" charset="-79"/>
                  <a:cs typeface="Aharoni" pitchFamily="2" charset="-79"/>
                </a:rPr>
                <a:t> en el Archivo General</a:t>
              </a:r>
              <a:endParaRPr lang="es-MX" sz="1600" b="1" dirty="0"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3469998" y="4183497"/>
              <a:ext cx="2758366" cy="9709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chemeClr val="accent6">
                      <a:lumMod val="50000"/>
                    </a:schemeClr>
                  </a:solidFill>
                  <a:latin typeface="Aharoni" pitchFamily="2" charset="-79"/>
                  <a:cs typeface="Aharoni" pitchFamily="2" charset="-79"/>
                </a:rPr>
                <a:t>Archivo de Concentración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002060"/>
                  </a:solidFill>
                  <a:latin typeface="Aharoni" pitchFamily="2" charset="-79"/>
                  <a:cs typeface="Aharoni" pitchFamily="2" charset="-79"/>
                </a:rPr>
                <a:t>Etapa Semi-Activa de los Documentos</a:t>
              </a:r>
              <a:endParaRPr lang="es-MX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3275632" y="5705446"/>
              <a:ext cx="3046674" cy="7474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chemeClr val="accent6">
                      <a:lumMod val="50000"/>
                    </a:schemeClr>
                  </a:solidFill>
                  <a:latin typeface="Aharoni" pitchFamily="2" charset="-79"/>
                  <a:cs typeface="Aharoni" pitchFamily="2" charset="-79"/>
                </a:rPr>
                <a:t>Archivo de Trámite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solidFill>
                    <a:srgbClr val="002060"/>
                  </a:solidFill>
                  <a:latin typeface="Aharoni" pitchFamily="2" charset="-79"/>
                  <a:cs typeface="Aharoni" pitchFamily="2" charset="-79"/>
                </a:rPr>
                <a:t>Etapa Activa de los Documentos</a:t>
              </a:r>
              <a:endParaRPr lang="es-MX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sp>
        <p:nvSpPr>
          <p:cNvPr id="32770" name="1 Título"/>
          <p:cNvSpPr>
            <a:spLocks noGrp="1"/>
          </p:cNvSpPr>
          <p:nvPr>
            <p:ph type="title"/>
          </p:nvPr>
        </p:nvSpPr>
        <p:spPr>
          <a:xfrm>
            <a:off x="395288" y="44624"/>
            <a:ext cx="8229600" cy="6334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dirty="0" smtClean="0"/>
              <a:t>Ciclo vital del documento </a:t>
            </a:r>
            <a:endParaRPr lang="es-MX" dirty="0" smtClean="0"/>
          </a:p>
        </p:txBody>
      </p:sp>
      <p:cxnSp>
        <p:nvCxnSpPr>
          <p:cNvPr id="31" name="30 Conector recto"/>
          <p:cNvCxnSpPr/>
          <p:nvPr/>
        </p:nvCxnSpPr>
        <p:spPr>
          <a:xfrm>
            <a:off x="3851275" y="3213100"/>
            <a:ext cx="1873250" cy="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5" name="27 Rectángulo"/>
          <p:cNvSpPr>
            <a:spLocks noChangeArrowheads="1"/>
          </p:cNvSpPr>
          <p:nvPr/>
        </p:nvSpPr>
        <p:spPr bwMode="auto">
          <a:xfrm>
            <a:off x="6732588" y="3429000"/>
            <a:ext cx="2952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b="1">
                <a:latin typeface="Aharoni" pitchFamily="2" charset="-79"/>
                <a:cs typeface="Aharoni" pitchFamily="2" charset="-79"/>
              </a:rPr>
              <a:t>Valores Universales </a:t>
            </a:r>
          </a:p>
          <a:p>
            <a:r>
              <a:rPr lang="es-ES" b="1">
                <a:latin typeface="Aharoni" pitchFamily="2" charset="-79"/>
                <a:cs typeface="Aharoni" pitchFamily="2" charset="-79"/>
              </a:rPr>
              <a:t>de los Documentos</a:t>
            </a:r>
          </a:p>
        </p:txBody>
      </p:sp>
    </p:spTree>
    <p:extLst>
      <p:ext uri="{BB962C8B-B14F-4D97-AF65-F5344CB8AC3E}">
        <p14:creationId xmlns:p14="http://schemas.microsoft.com/office/powerpoint/2010/main" val="94131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2 Marcador de contenido"/>
          <p:cNvSpPr>
            <a:spLocks noGrp="1"/>
          </p:cNvSpPr>
          <p:nvPr>
            <p:ph idx="1"/>
          </p:nvPr>
        </p:nvSpPr>
        <p:spPr>
          <a:xfrm>
            <a:off x="323850" y="2005013"/>
            <a:ext cx="8229600" cy="4852987"/>
          </a:xfrm>
        </p:spPr>
        <p:txBody>
          <a:bodyPr/>
          <a:lstStyle/>
          <a:p>
            <a:pPr algn="just" eaLnBrk="1" hangingPunct="1">
              <a:buNone/>
            </a:pPr>
            <a:r>
              <a:rPr lang="es-ES" sz="2400" b="1" dirty="0" smtClean="0">
                <a:latin typeface="Arial Rounded MT Bold" panose="020F0704030504030204" pitchFamily="34" charset="0"/>
              </a:rPr>
              <a:t>Art. 4 XVII.</a:t>
            </a:r>
            <a:r>
              <a:rPr lang="es-ES" sz="2400" dirty="0" smtClean="0">
                <a:latin typeface="Arial Rounded MT Bold" panose="020F0704030504030204" pitchFamily="34" charset="0"/>
              </a:rPr>
              <a:t> Cuadro general de clasificación archivística: Instrumento técnico que refleja la estructura de un archivo con base en las atribuciones y funciones de cada sujeto obligado;</a:t>
            </a:r>
            <a:endParaRPr lang="es-MX" sz="2400" dirty="0" smtClean="0">
              <a:latin typeface="Arial Rounded MT Bold" panose="020F0704030504030204" pitchFamily="34" charset="0"/>
            </a:endParaRPr>
          </a:p>
          <a:p>
            <a:pPr algn="just" eaLnBrk="1" hangingPunct="1">
              <a:buFont typeface="Arial" charset="0"/>
              <a:buNone/>
            </a:pPr>
            <a:endParaRPr lang="es-CO" sz="2400" dirty="0" smtClean="0">
              <a:latin typeface="Arial Rounded MT Bold" panose="020F0704030504030204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es-ES" sz="2400" dirty="0" smtClean="0">
              <a:latin typeface="Arial Rounded MT Bold" panose="020F0704030504030204" pitchFamily="34" charset="0"/>
            </a:endParaRPr>
          </a:p>
          <a:p>
            <a:pPr eaLnBrk="1" hangingPunct="1">
              <a:buFont typeface="Arial" charset="0"/>
              <a:buNone/>
            </a:pPr>
            <a:endParaRPr lang="es-MX" sz="2400" dirty="0" smtClean="0">
              <a:latin typeface="Arial Rounded MT Bold" panose="020F0704030504030204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es-MX" sz="2400" dirty="0" smtClean="0">
              <a:latin typeface="Arial Rounded MT Bold" panose="020F070403050403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/>
            </a:r>
            <a:br>
              <a:rPr lang="es-E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es-E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Cuadro General del Clasificación Archivística (CGCA)</a:t>
            </a:r>
            <a:br>
              <a:rPr lang="es-ES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endParaRPr lang="es-MX" sz="2400" dirty="0" smtClean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80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Agrupar 3"/>
          <p:cNvGrpSpPr>
            <a:grpSpLocks noGrp="1"/>
          </p:cNvGrpSpPr>
          <p:nvPr/>
        </p:nvGrpSpPr>
        <p:grpSpPr bwMode="auto">
          <a:xfrm>
            <a:off x="179388" y="188913"/>
            <a:ext cx="8640762" cy="6491287"/>
            <a:chOff x="-168763" y="1559470"/>
            <a:chExt cx="9482539" cy="5177745"/>
          </a:xfrm>
        </p:grpSpPr>
        <p:sp>
          <p:nvSpPr>
            <p:cNvPr id="5" name="7 CuadroTexto"/>
            <p:cNvSpPr txBox="1"/>
            <p:nvPr/>
          </p:nvSpPr>
          <p:spPr>
            <a:xfrm>
              <a:off x="3406135" y="1559470"/>
              <a:ext cx="2073162" cy="319098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000" b="1" dirty="0" smtClean="0">
                  <a:latin typeface="Arial Black" pitchFamily="34" charset="0"/>
                </a:rPr>
                <a:t>Fondo</a:t>
              </a:r>
              <a:endParaRPr lang="es-MX" b="1" dirty="0">
                <a:latin typeface="Arial Black" pitchFamily="34" charset="0"/>
              </a:endParaRPr>
            </a:p>
          </p:txBody>
        </p:sp>
        <p:sp>
          <p:nvSpPr>
            <p:cNvPr id="6" name="8 CuadroTexto"/>
            <p:cNvSpPr txBox="1"/>
            <p:nvPr/>
          </p:nvSpPr>
          <p:spPr>
            <a:xfrm>
              <a:off x="3406135" y="2071040"/>
              <a:ext cx="2073162" cy="377346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>
                  <a:latin typeface="Arial Black" pitchFamily="34" charset="0"/>
                </a:rPr>
                <a:t>Sub-fondo</a:t>
              </a:r>
              <a:endParaRPr lang="es-MX" sz="1600" b="1" dirty="0">
                <a:latin typeface="Arial Black" pitchFamily="34" charset="0"/>
              </a:endParaRPr>
            </a:p>
          </p:txBody>
        </p:sp>
        <p:sp>
          <p:nvSpPr>
            <p:cNvPr id="7" name="9 CuadroTexto"/>
            <p:cNvSpPr txBox="1"/>
            <p:nvPr/>
          </p:nvSpPr>
          <p:spPr>
            <a:xfrm>
              <a:off x="1073392" y="2642124"/>
              <a:ext cx="2073162" cy="29503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latin typeface="Arial Black" pitchFamily="34" charset="0"/>
                </a:rPr>
                <a:t>Secciones</a:t>
              </a:r>
              <a:endParaRPr lang="es-MX" b="1" dirty="0">
                <a:latin typeface="Arial Black" pitchFamily="34" charset="0"/>
              </a:endParaRPr>
            </a:p>
          </p:txBody>
        </p:sp>
        <p:sp>
          <p:nvSpPr>
            <p:cNvPr id="8" name="10 CuadroTexto"/>
            <p:cNvSpPr txBox="1"/>
            <p:nvPr/>
          </p:nvSpPr>
          <p:spPr>
            <a:xfrm>
              <a:off x="3406135" y="2642124"/>
              <a:ext cx="2073162" cy="29503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latin typeface="Arial Black" pitchFamily="34" charset="0"/>
                </a:rPr>
                <a:t>Secciones</a:t>
              </a:r>
              <a:endParaRPr lang="es-MX" b="1" dirty="0">
                <a:latin typeface="Arial Black" pitchFamily="34" charset="0"/>
              </a:endParaRPr>
            </a:p>
          </p:txBody>
        </p:sp>
        <p:sp>
          <p:nvSpPr>
            <p:cNvPr id="9" name="11 CuadroTexto"/>
            <p:cNvSpPr txBox="1"/>
            <p:nvPr/>
          </p:nvSpPr>
          <p:spPr>
            <a:xfrm>
              <a:off x="5801595" y="2642124"/>
              <a:ext cx="2074905" cy="295039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b="1" dirty="0">
                  <a:latin typeface="Arial Black" pitchFamily="34" charset="0"/>
                </a:rPr>
                <a:t>Secciones</a:t>
              </a:r>
              <a:endParaRPr lang="es-MX" b="1" dirty="0">
                <a:latin typeface="Arial Black" pitchFamily="34" charset="0"/>
              </a:endParaRPr>
            </a:p>
          </p:txBody>
        </p:sp>
        <p:sp>
          <p:nvSpPr>
            <p:cNvPr id="10" name="12 CuadroTexto"/>
            <p:cNvSpPr txBox="1"/>
            <p:nvPr/>
          </p:nvSpPr>
          <p:spPr>
            <a:xfrm>
              <a:off x="101270" y="3214474"/>
              <a:ext cx="2074905" cy="30770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latin typeface="Arial Black" pitchFamily="34" charset="0"/>
                </a:rPr>
                <a:t>Sub-secciones</a:t>
              </a:r>
              <a:endParaRPr lang="es-MX" sz="1200" b="1" dirty="0">
                <a:latin typeface="Arial Black" pitchFamily="34" charset="0"/>
              </a:endParaRPr>
            </a:p>
          </p:txBody>
        </p:sp>
        <p:sp>
          <p:nvSpPr>
            <p:cNvPr id="11" name="13 CuadroTexto"/>
            <p:cNvSpPr txBox="1"/>
            <p:nvPr/>
          </p:nvSpPr>
          <p:spPr>
            <a:xfrm>
              <a:off x="2434014" y="3214474"/>
              <a:ext cx="2073162" cy="30770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latin typeface="Arial Black" pitchFamily="34" charset="0"/>
                </a:rPr>
                <a:t>Sub-secciones</a:t>
              </a:r>
              <a:endParaRPr lang="es-MX" sz="1200" b="1" dirty="0">
                <a:latin typeface="Arial Black" pitchFamily="34" charset="0"/>
              </a:endParaRPr>
            </a:p>
          </p:txBody>
        </p:sp>
        <p:sp>
          <p:nvSpPr>
            <p:cNvPr id="12" name="14 CuadroTexto"/>
            <p:cNvSpPr txBox="1"/>
            <p:nvPr/>
          </p:nvSpPr>
          <p:spPr>
            <a:xfrm>
              <a:off x="4766756" y="3214474"/>
              <a:ext cx="2074905" cy="30770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latin typeface="Arial Black" pitchFamily="34" charset="0"/>
                </a:rPr>
                <a:t>Sub-secciones</a:t>
              </a:r>
              <a:endParaRPr lang="es-MX" sz="1200" b="1" dirty="0">
                <a:latin typeface="Arial Black" pitchFamily="34" charset="0"/>
              </a:endParaRPr>
            </a:p>
          </p:txBody>
        </p:sp>
        <p:sp>
          <p:nvSpPr>
            <p:cNvPr id="13" name="15 CuadroTexto"/>
            <p:cNvSpPr txBox="1"/>
            <p:nvPr/>
          </p:nvSpPr>
          <p:spPr>
            <a:xfrm>
              <a:off x="6968838" y="3214474"/>
              <a:ext cx="2074905" cy="30770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b="1" dirty="0">
                  <a:latin typeface="Arial Black" pitchFamily="34" charset="0"/>
                </a:rPr>
                <a:t>Sub-secciones</a:t>
              </a:r>
              <a:endParaRPr lang="es-MX" sz="1200" b="1" dirty="0">
                <a:latin typeface="Arial Black" pitchFamily="34" charset="0"/>
              </a:endParaRPr>
            </a:p>
          </p:txBody>
        </p:sp>
        <p:cxnSp>
          <p:nvCxnSpPr>
            <p:cNvPr id="14" name="17 Conector recto"/>
            <p:cNvCxnSpPr/>
            <p:nvPr/>
          </p:nvCxnSpPr>
          <p:spPr>
            <a:xfrm rot="10800000" flipH="1">
              <a:off x="225" y="3786824"/>
              <a:ext cx="914282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19 CuadroTexto"/>
            <p:cNvSpPr txBox="1"/>
            <p:nvPr/>
          </p:nvSpPr>
          <p:spPr>
            <a:xfrm>
              <a:off x="113466" y="3947640"/>
              <a:ext cx="1027870" cy="2456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b="1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rPr>
                <a:t>Series</a:t>
              </a:r>
              <a:endParaRPr lang="es-MX" sz="14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16" name="20 CuadroTexto"/>
            <p:cNvSpPr txBox="1"/>
            <p:nvPr/>
          </p:nvSpPr>
          <p:spPr>
            <a:xfrm>
              <a:off x="1278966" y="3947640"/>
              <a:ext cx="1005223" cy="2456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b="1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rPr>
                <a:t>Series</a:t>
              </a:r>
              <a:endParaRPr lang="es-MX" sz="14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17" name="29 CuadroTexto"/>
            <p:cNvSpPr txBox="1"/>
            <p:nvPr/>
          </p:nvSpPr>
          <p:spPr>
            <a:xfrm>
              <a:off x="2446208" y="3942575"/>
              <a:ext cx="1059229" cy="2443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b="1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rPr>
                <a:t>Series</a:t>
              </a:r>
              <a:endParaRPr lang="es-MX" sz="14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18" name="30 CuadroTexto"/>
            <p:cNvSpPr txBox="1"/>
            <p:nvPr/>
          </p:nvSpPr>
          <p:spPr>
            <a:xfrm>
              <a:off x="3615194" y="3942575"/>
              <a:ext cx="1033096" cy="2443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b="1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rPr>
                <a:t>Series</a:t>
              </a:r>
              <a:endParaRPr lang="es-MX" sz="14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19" name="31 CuadroTexto"/>
            <p:cNvSpPr txBox="1"/>
            <p:nvPr/>
          </p:nvSpPr>
          <p:spPr>
            <a:xfrm>
              <a:off x="4771983" y="3938776"/>
              <a:ext cx="1095814" cy="2456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b="1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rPr>
                <a:t>Series</a:t>
              </a:r>
              <a:endParaRPr lang="es-MX" sz="14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20" name="32 CuadroTexto"/>
            <p:cNvSpPr txBox="1"/>
            <p:nvPr/>
          </p:nvSpPr>
          <p:spPr>
            <a:xfrm>
              <a:off x="5935742" y="3938776"/>
              <a:ext cx="999996" cy="2456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b="1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rPr>
                <a:t>Series</a:t>
              </a:r>
              <a:endParaRPr lang="es-MX" sz="14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21" name="33 CuadroTexto"/>
            <p:cNvSpPr txBox="1"/>
            <p:nvPr/>
          </p:nvSpPr>
          <p:spPr>
            <a:xfrm>
              <a:off x="6981033" y="3928646"/>
              <a:ext cx="1097556" cy="2456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b="1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rPr>
                <a:t>Series</a:t>
              </a:r>
              <a:endParaRPr lang="es-MX" sz="14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22" name="34 CuadroTexto"/>
            <p:cNvSpPr txBox="1"/>
            <p:nvPr/>
          </p:nvSpPr>
          <p:spPr>
            <a:xfrm>
              <a:off x="8150018" y="3928646"/>
              <a:ext cx="993027" cy="24565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b="1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rPr>
                <a:t>Series</a:t>
              </a:r>
              <a:endParaRPr lang="es-MX" sz="14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23" name="35 CuadroTexto"/>
            <p:cNvSpPr txBox="1"/>
            <p:nvPr/>
          </p:nvSpPr>
          <p:spPr>
            <a:xfrm>
              <a:off x="225" y="4419956"/>
              <a:ext cx="1027870" cy="4444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b="1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rPr>
                <a:t>Sub-series</a:t>
              </a:r>
              <a:endParaRPr lang="es-MX" sz="1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24" name="36 CuadroTexto"/>
            <p:cNvSpPr txBox="1"/>
            <p:nvPr/>
          </p:nvSpPr>
          <p:spPr>
            <a:xfrm>
              <a:off x="1141336" y="4419956"/>
              <a:ext cx="1031355" cy="4444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b="1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rPr>
                <a:t>Sub-series</a:t>
              </a:r>
              <a:endParaRPr lang="es-MX" sz="1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25" name="37 CuadroTexto"/>
            <p:cNvSpPr txBox="1"/>
            <p:nvPr/>
          </p:nvSpPr>
          <p:spPr>
            <a:xfrm>
              <a:off x="2284189" y="4419956"/>
              <a:ext cx="1029612" cy="4444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b="1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rPr>
                <a:t>Sub-series</a:t>
              </a:r>
              <a:endParaRPr lang="es-MX" sz="1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26" name="38 CuadroTexto"/>
            <p:cNvSpPr txBox="1"/>
            <p:nvPr/>
          </p:nvSpPr>
          <p:spPr>
            <a:xfrm>
              <a:off x="3428783" y="4419956"/>
              <a:ext cx="1027870" cy="4444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b="1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rPr>
                <a:t>Sub-series</a:t>
              </a:r>
              <a:endParaRPr lang="es-MX" sz="1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27" name="39 CuadroTexto"/>
            <p:cNvSpPr txBox="1"/>
            <p:nvPr/>
          </p:nvSpPr>
          <p:spPr>
            <a:xfrm>
              <a:off x="4571635" y="4419956"/>
              <a:ext cx="1027870" cy="4444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b="1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rPr>
                <a:t>Sub-series</a:t>
              </a:r>
              <a:endParaRPr lang="es-MX" sz="1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28" name="40 CuadroTexto"/>
            <p:cNvSpPr txBox="1"/>
            <p:nvPr/>
          </p:nvSpPr>
          <p:spPr>
            <a:xfrm>
              <a:off x="5714488" y="4419956"/>
              <a:ext cx="1029613" cy="4444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b="1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rPr>
                <a:t>Sub-series</a:t>
              </a:r>
              <a:endParaRPr lang="es-MX" sz="1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29" name="41 CuadroTexto"/>
            <p:cNvSpPr txBox="1"/>
            <p:nvPr/>
          </p:nvSpPr>
          <p:spPr>
            <a:xfrm>
              <a:off x="6859083" y="4419956"/>
              <a:ext cx="1027870" cy="4444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b="1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rPr>
                <a:t>Sub-series</a:t>
              </a:r>
              <a:endParaRPr lang="es-MX" sz="1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30" name="42 CuadroTexto"/>
            <p:cNvSpPr txBox="1"/>
            <p:nvPr/>
          </p:nvSpPr>
          <p:spPr>
            <a:xfrm>
              <a:off x="8071621" y="4419956"/>
              <a:ext cx="1026128" cy="44445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b="1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rPr>
                <a:t>Sub-series</a:t>
              </a:r>
              <a:endParaRPr lang="es-MX" sz="1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grpSp>
          <p:nvGrpSpPr>
            <p:cNvPr id="58397" name="46 Grupo"/>
            <p:cNvGrpSpPr>
              <a:grpSpLocks/>
            </p:cNvGrpSpPr>
            <p:nvPr/>
          </p:nvGrpSpPr>
          <p:grpSpPr bwMode="auto">
            <a:xfrm>
              <a:off x="-168763" y="5867240"/>
              <a:ext cx="1422381" cy="864447"/>
              <a:chOff x="-191493" y="5784053"/>
              <a:chExt cx="1219805" cy="954772"/>
            </a:xfrm>
          </p:grpSpPr>
          <p:sp>
            <p:nvSpPr>
              <p:cNvPr id="77" name="44 Botón de acción: Documento">
                <a:hlinkClick r:id="" action="ppaction://noaction" highlightClick="1"/>
              </p:cNvPr>
              <p:cNvSpPr/>
              <p:nvPr/>
            </p:nvSpPr>
            <p:spPr>
              <a:xfrm>
                <a:off x="214885" y="5784112"/>
                <a:ext cx="521418" cy="759424"/>
              </a:xfrm>
              <a:prstGeom prst="actionButtonDocumen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endParaRPr>
              </a:p>
            </p:txBody>
          </p:sp>
          <p:sp>
            <p:nvSpPr>
              <p:cNvPr id="78" name="45 CuadroTexto"/>
              <p:cNvSpPr txBox="1"/>
              <p:nvPr/>
            </p:nvSpPr>
            <p:spPr>
              <a:xfrm>
                <a:off x="-191493" y="6494586"/>
                <a:ext cx="1219133" cy="2447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200" dirty="0">
                    <a:solidFill>
                      <a:schemeClr val="tx1">
                        <a:lumMod val="95000"/>
                      </a:schemeClr>
                    </a:solidFill>
                    <a:latin typeface="Arial Black" pitchFamily="34" charset="0"/>
                    <a:cs typeface="+mn-cs"/>
                  </a:rPr>
                  <a:t>Documento</a:t>
                </a:r>
                <a:endParaRPr lang="es-MX" sz="1200" dirty="0">
                  <a:solidFill>
                    <a:schemeClr val="tx1">
                      <a:lumMod val="95000"/>
                    </a:schemeClr>
                  </a:solidFill>
                  <a:latin typeface="Arial Black" pitchFamily="34" charset="0"/>
                  <a:cs typeface="+mn-cs"/>
                </a:endParaRPr>
              </a:p>
            </p:txBody>
          </p:sp>
        </p:grpSp>
        <p:grpSp>
          <p:nvGrpSpPr>
            <p:cNvPr id="58398" name="71 Grupo"/>
            <p:cNvGrpSpPr>
              <a:grpSpLocks/>
            </p:cNvGrpSpPr>
            <p:nvPr/>
          </p:nvGrpSpPr>
          <p:grpSpPr bwMode="auto">
            <a:xfrm>
              <a:off x="-77058" y="5041148"/>
              <a:ext cx="1271921" cy="761742"/>
              <a:chOff x="-84951" y="4929424"/>
              <a:chExt cx="1402204" cy="761742"/>
            </a:xfrm>
          </p:grpSpPr>
          <p:pic>
            <p:nvPicPr>
              <p:cNvPr id="75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184627" y="4929966"/>
                <a:ext cx="887318" cy="544493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76" name="70 CuadroTexto"/>
              <p:cNvSpPr txBox="1"/>
              <p:nvPr/>
            </p:nvSpPr>
            <p:spPr>
              <a:xfrm>
                <a:off x="-84258" y="5479524"/>
                <a:ext cx="1402039" cy="2114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100" b="1" dirty="0">
                    <a:solidFill>
                      <a:schemeClr val="tx1">
                        <a:lumMod val="95000"/>
                      </a:schemeClr>
                    </a:solidFill>
                    <a:latin typeface="Arial Black" pitchFamily="34" charset="0"/>
                    <a:cs typeface="+mn-cs"/>
                  </a:rPr>
                  <a:t>Expedientes</a:t>
                </a:r>
                <a:endParaRPr lang="es-MX" sz="1100" b="1" dirty="0">
                  <a:solidFill>
                    <a:schemeClr val="tx1">
                      <a:lumMod val="95000"/>
                    </a:schemeClr>
                  </a:solidFill>
                  <a:latin typeface="Arial Black" pitchFamily="34" charset="0"/>
                  <a:cs typeface="+mn-cs"/>
                </a:endParaRPr>
              </a:p>
            </p:txBody>
          </p:sp>
        </p:grpSp>
        <p:grpSp>
          <p:nvGrpSpPr>
            <p:cNvPr id="58399" name="72 Grupo"/>
            <p:cNvGrpSpPr>
              <a:grpSpLocks/>
            </p:cNvGrpSpPr>
            <p:nvPr/>
          </p:nvGrpSpPr>
          <p:grpSpPr bwMode="auto">
            <a:xfrm>
              <a:off x="1049915" y="5028784"/>
              <a:ext cx="1311782" cy="761742"/>
              <a:chOff x="-56988" y="4928782"/>
              <a:chExt cx="1446148" cy="761742"/>
            </a:xfrm>
          </p:grpSpPr>
          <p:pic>
            <p:nvPicPr>
              <p:cNvPr id="73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184001" y="4929026"/>
                <a:ext cx="885399" cy="544493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74" name="74 CuadroTexto"/>
              <p:cNvSpPr txBox="1"/>
              <p:nvPr/>
            </p:nvSpPr>
            <p:spPr>
              <a:xfrm>
                <a:off x="-56073" y="5478584"/>
                <a:ext cx="1444293" cy="2114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100" b="1" dirty="0">
                    <a:solidFill>
                      <a:schemeClr val="tx1">
                        <a:lumMod val="95000"/>
                      </a:schemeClr>
                    </a:solidFill>
                    <a:latin typeface="Arial Black" pitchFamily="34" charset="0"/>
                    <a:cs typeface="+mn-cs"/>
                  </a:rPr>
                  <a:t>Expedientes</a:t>
                </a:r>
                <a:endParaRPr lang="es-MX" sz="1100" b="1" dirty="0">
                  <a:solidFill>
                    <a:schemeClr val="tx1">
                      <a:lumMod val="95000"/>
                    </a:schemeClr>
                  </a:solidFill>
                  <a:latin typeface="Arial Black" pitchFamily="34" charset="0"/>
                  <a:cs typeface="+mn-cs"/>
                </a:endParaRPr>
              </a:p>
            </p:txBody>
          </p:sp>
        </p:grpSp>
        <p:grpSp>
          <p:nvGrpSpPr>
            <p:cNvPr id="58400" name="75 Grupo"/>
            <p:cNvGrpSpPr>
              <a:grpSpLocks/>
            </p:cNvGrpSpPr>
            <p:nvPr/>
          </p:nvGrpSpPr>
          <p:grpSpPr bwMode="auto">
            <a:xfrm>
              <a:off x="2209500" y="5041148"/>
              <a:ext cx="1300910" cy="761742"/>
              <a:chOff x="-51944" y="4929424"/>
              <a:chExt cx="1434163" cy="761742"/>
            </a:xfrm>
          </p:grpSpPr>
          <p:pic>
            <p:nvPicPr>
              <p:cNvPr id="71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182121" y="4929966"/>
                <a:ext cx="891159" cy="544493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72" name="77 CuadroTexto"/>
              <p:cNvSpPr txBox="1"/>
              <p:nvPr/>
            </p:nvSpPr>
            <p:spPr>
              <a:xfrm>
                <a:off x="-52192" y="5479524"/>
                <a:ext cx="1434690" cy="2114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100" b="1" dirty="0">
                    <a:solidFill>
                      <a:schemeClr val="tx1">
                        <a:lumMod val="95000"/>
                      </a:schemeClr>
                    </a:solidFill>
                    <a:latin typeface="Arial Black" pitchFamily="34" charset="0"/>
                    <a:cs typeface="+mn-cs"/>
                  </a:rPr>
                  <a:t>Expedientes</a:t>
                </a:r>
                <a:endParaRPr lang="es-MX" sz="1100" b="1" dirty="0">
                  <a:solidFill>
                    <a:schemeClr val="tx1">
                      <a:lumMod val="95000"/>
                    </a:schemeClr>
                  </a:solidFill>
                  <a:latin typeface="Arial Black" pitchFamily="34" charset="0"/>
                  <a:cs typeface="+mn-cs"/>
                </a:endParaRPr>
              </a:p>
            </p:txBody>
          </p:sp>
        </p:grpSp>
        <p:grpSp>
          <p:nvGrpSpPr>
            <p:cNvPr id="58401" name="78 Grupo"/>
            <p:cNvGrpSpPr>
              <a:grpSpLocks/>
            </p:cNvGrpSpPr>
            <p:nvPr/>
          </p:nvGrpSpPr>
          <p:grpSpPr bwMode="auto">
            <a:xfrm>
              <a:off x="3374506" y="5029236"/>
              <a:ext cx="1277021" cy="780339"/>
              <a:chOff x="10021" y="4929234"/>
              <a:chExt cx="1407827" cy="780339"/>
            </a:xfrm>
          </p:grpSpPr>
          <p:pic>
            <p:nvPicPr>
              <p:cNvPr id="69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183173" y="4929026"/>
                <a:ext cx="887319" cy="544493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70" name="80 CuadroTexto"/>
              <p:cNvSpPr txBox="1"/>
              <p:nvPr/>
            </p:nvSpPr>
            <p:spPr>
              <a:xfrm>
                <a:off x="10319" y="5496311"/>
                <a:ext cx="1407802" cy="2127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100" b="1" dirty="0">
                    <a:solidFill>
                      <a:schemeClr val="tx1">
                        <a:lumMod val="95000"/>
                      </a:schemeClr>
                    </a:solidFill>
                    <a:latin typeface="Arial Black" pitchFamily="34" charset="0"/>
                    <a:cs typeface="+mn-cs"/>
                  </a:rPr>
                  <a:t>Expedientes</a:t>
                </a:r>
                <a:endParaRPr lang="es-MX" sz="1100" b="1" dirty="0">
                  <a:solidFill>
                    <a:schemeClr val="tx1">
                      <a:lumMod val="95000"/>
                    </a:schemeClr>
                  </a:solidFill>
                  <a:latin typeface="Arial Black" pitchFamily="34" charset="0"/>
                  <a:cs typeface="+mn-cs"/>
                </a:endParaRPr>
              </a:p>
            </p:txBody>
          </p:sp>
        </p:grpSp>
        <p:grpSp>
          <p:nvGrpSpPr>
            <p:cNvPr id="58402" name="81 Grupo"/>
            <p:cNvGrpSpPr>
              <a:grpSpLocks/>
            </p:cNvGrpSpPr>
            <p:nvPr/>
          </p:nvGrpSpPr>
          <p:grpSpPr bwMode="auto">
            <a:xfrm>
              <a:off x="4496058" y="5032317"/>
              <a:ext cx="1253802" cy="770575"/>
              <a:chOff x="-56637" y="4928316"/>
              <a:chExt cx="1382230" cy="770575"/>
            </a:xfrm>
          </p:grpSpPr>
          <p:pic>
            <p:nvPicPr>
              <p:cNvPr id="67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184171" y="4928826"/>
                <a:ext cx="887319" cy="545759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68" name="83 CuadroTexto"/>
              <p:cNvSpPr txBox="1"/>
              <p:nvPr/>
            </p:nvSpPr>
            <p:spPr>
              <a:xfrm>
                <a:off x="-55904" y="5487248"/>
                <a:ext cx="1380914" cy="2114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100" b="1" dirty="0">
                    <a:solidFill>
                      <a:schemeClr val="tx1">
                        <a:lumMod val="95000"/>
                      </a:schemeClr>
                    </a:solidFill>
                    <a:latin typeface="Arial Black" pitchFamily="34" charset="0"/>
                    <a:cs typeface="+mn-cs"/>
                  </a:rPr>
                  <a:t>Expedientes</a:t>
                </a:r>
                <a:endParaRPr lang="es-MX" sz="1100" b="1" dirty="0">
                  <a:solidFill>
                    <a:schemeClr val="tx1">
                      <a:lumMod val="95000"/>
                    </a:schemeClr>
                  </a:solidFill>
                  <a:latin typeface="Arial Black" pitchFamily="34" charset="0"/>
                  <a:cs typeface="+mn-cs"/>
                </a:endParaRPr>
              </a:p>
            </p:txBody>
          </p:sp>
        </p:grpSp>
        <p:grpSp>
          <p:nvGrpSpPr>
            <p:cNvPr id="58403" name="84 Grupo"/>
            <p:cNvGrpSpPr>
              <a:grpSpLocks/>
            </p:cNvGrpSpPr>
            <p:nvPr/>
          </p:nvGrpSpPr>
          <p:grpSpPr bwMode="auto">
            <a:xfrm>
              <a:off x="5639338" y="5028784"/>
              <a:ext cx="1293664" cy="761742"/>
              <a:chOff x="-56328" y="4928782"/>
              <a:chExt cx="1426174" cy="761742"/>
            </a:xfrm>
          </p:grpSpPr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182088" y="4929026"/>
                <a:ext cx="887318" cy="544493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66" name="86 CuadroTexto"/>
              <p:cNvSpPr txBox="1"/>
              <p:nvPr/>
            </p:nvSpPr>
            <p:spPr>
              <a:xfrm>
                <a:off x="-56067" y="5478584"/>
                <a:ext cx="1425086" cy="2114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100" b="1" dirty="0">
                    <a:solidFill>
                      <a:schemeClr val="tx1">
                        <a:lumMod val="95000"/>
                      </a:schemeClr>
                    </a:solidFill>
                    <a:latin typeface="Arial Black" pitchFamily="34" charset="0"/>
                    <a:cs typeface="+mn-cs"/>
                  </a:rPr>
                  <a:t>Expedientes</a:t>
                </a:r>
                <a:endParaRPr lang="es-MX" sz="1100" b="1" dirty="0">
                  <a:solidFill>
                    <a:schemeClr val="tx1">
                      <a:lumMod val="95000"/>
                    </a:schemeClr>
                  </a:solidFill>
                  <a:latin typeface="Arial Black" pitchFamily="34" charset="0"/>
                  <a:cs typeface="+mn-cs"/>
                </a:endParaRPr>
              </a:p>
            </p:txBody>
          </p:sp>
        </p:grpSp>
        <p:grpSp>
          <p:nvGrpSpPr>
            <p:cNvPr id="58404" name="91 Grupo"/>
            <p:cNvGrpSpPr>
              <a:grpSpLocks/>
            </p:cNvGrpSpPr>
            <p:nvPr/>
          </p:nvGrpSpPr>
          <p:grpSpPr bwMode="auto">
            <a:xfrm>
              <a:off x="6782618" y="5028784"/>
              <a:ext cx="1259238" cy="761742"/>
              <a:chOff x="-56019" y="4928782"/>
              <a:chExt cx="1388222" cy="761742"/>
            </a:xfrm>
          </p:grpSpPr>
          <p:pic>
            <p:nvPicPr>
              <p:cNvPr id="63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183846" y="4929026"/>
                <a:ext cx="889239" cy="544493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64" name="93 CuadroTexto"/>
              <p:cNvSpPr txBox="1"/>
              <p:nvPr/>
            </p:nvSpPr>
            <p:spPr>
              <a:xfrm>
                <a:off x="-56228" y="5478584"/>
                <a:ext cx="1388595" cy="2114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100" b="1" dirty="0">
                    <a:solidFill>
                      <a:schemeClr val="tx1">
                        <a:lumMod val="95000"/>
                      </a:schemeClr>
                    </a:solidFill>
                    <a:latin typeface="Arial Black" pitchFamily="34" charset="0"/>
                    <a:cs typeface="+mn-cs"/>
                  </a:rPr>
                  <a:t>Expedientes</a:t>
                </a:r>
                <a:endParaRPr lang="es-MX" sz="1100" b="1" dirty="0">
                  <a:solidFill>
                    <a:schemeClr val="tx1">
                      <a:lumMod val="95000"/>
                    </a:schemeClr>
                  </a:solidFill>
                  <a:latin typeface="Arial Black" pitchFamily="34" charset="0"/>
                  <a:cs typeface="+mn-cs"/>
                </a:endParaRPr>
              </a:p>
            </p:txBody>
          </p:sp>
        </p:grpSp>
        <p:grpSp>
          <p:nvGrpSpPr>
            <p:cNvPr id="58405" name="94 Grupo"/>
            <p:cNvGrpSpPr>
              <a:grpSpLocks/>
            </p:cNvGrpSpPr>
            <p:nvPr/>
          </p:nvGrpSpPr>
          <p:grpSpPr bwMode="auto">
            <a:xfrm>
              <a:off x="8000181" y="5028784"/>
              <a:ext cx="1313592" cy="761742"/>
              <a:chOff x="-38669" y="4928782"/>
              <a:chExt cx="1448145" cy="761742"/>
            </a:xfrm>
          </p:grpSpPr>
          <p:pic>
            <p:nvPicPr>
              <p:cNvPr id="61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182214" y="4929026"/>
                <a:ext cx="889239" cy="544493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62" name="96 CuadroTexto"/>
              <p:cNvSpPr txBox="1"/>
              <p:nvPr/>
            </p:nvSpPr>
            <p:spPr>
              <a:xfrm>
                <a:off x="-38656" y="5478584"/>
                <a:ext cx="1448135" cy="2114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100" b="1" dirty="0">
                    <a:solidFill>
                      <a:schemeClr val="tx1">
                        <a:lumMod val="95000"/>
                      </a:schemeClr>
                    </a:solidFill>
                    <a:latin typeface="Arial Black" pitchFamily="34" charset="0"/>
                    <a:cs typeface="+mn-cs"/>
                  </a:rPr>
                  <a:t>Expedientes</a:t>
                </a:r>
                <a:endParaRPr lang="es-MX" sz="1100" b="1" dirty="0">
                  <a:solidFill>
                    <a:schemeClr val="tx1">
                      <a:lumMod val="95000"/>
                    </a:schemeClr>
                  </a:solidFill>
                  <a:latin typeface="Arial Black" pitchFamily="34" charset="0"/>
                  <a:cs typeface="+mn-cs"/>
                </a:endParaRPr>
              </a:p>
            </p:txBody>
          </p:sp>
        </p:grpSp>
        <p:grpSp>
          <p:nvGrpSpPr>
            <p:cNvPr id="58406" name="46 Grupo"/>
            <p:cNvGrpSpPr>
              <a:grpSpLocks/>
            </p:cNvGrpSpPr>
            <p:nvPr/>
          </p:nvGrpSpPr>
          <p:grpSpPr bwMode="auto">
            <a:xfrm>
              <a:off x="8025871" y="5867242"/>
              <a:ext cx="1287905" cy="869973"/>
              <a:chOff x="-46505" y="5784058"/>
              <a:chExt cx="1104481" cy="960876"/>
            </a:xfrm>
          </p:grpSpPr>
          <p:sp>
            <p:nvSpPr>
              <p:cNvPr id="59" name="44 Botón de acción: Documento">
                <a:hlinkClick r:id="" action="ppaction://noaction" highlightClick="1"/>
              </p:cNvPr>
              <p:cNvSpPr/>
              <p:nvPr/>
            </p:nvSpPr>
            <p:spPr>
              <a:xfrm>
                <a:off x="215340" y="5784114"/>
                <a:ext cx="522912" cy="759425"/>
              </a:xfrm>
              <a:prstGeom prst="actionButtonDocumen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endParaRPr>
              </a:p>
            </p:txBody>
          </p:sp>
          <p:sp>
            <p:nvSpPr>
              <p:cNvPr id="60" name="45 CuadroTexto"/>
              <p:cNvSpPr txBox="1"/>
              <p:nvPr/>
            </p:nvSpPr>
            <p:spPr>
              <a:xfrm>
                <a:off x="-46115" y="6501582"/>
                <a:ext cx="1104091" cy="24335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200" dirty="0">
                    <a:solidFill>
                      <a:schemeClr val="tx1">
                        <a:lumMod val="95000"/>
                      </a:schemeClr>
                    </a:solidFill>
                    <a:latin typeface="Arial Black" pitchFamily="34" charset="0"/>
                    <a:cs typeface="+mn-cs"/>
                  </a:rPr>
                  <a:t>Documento</a:t>
                </a:r>
                <a:endParaRPr lang="es-MX" sz="1200" dirty="0">
                  <a:solidFill>
                    <a:schemeClr val="tx1">
                      <a:lumMod val="95000"/>
                    </a:schemeClr>
                  </a:solidFill>
                  <a:latin typeface="Arial Black" pitchFamily="34" charset="0"/>
                  <a:cs typeface="+mn-cs"/>
                </a:endParaRPr>
              </a:p>
            </p:txBody>
          </p:sp>
        </p:grpSp>
        <p:grpSp>
          <p:nvGrpSpPr>
            <p:cNvPr id="58407" name="46 Grupo"/>
            <p:cNvGrpSpPr>
              <a:grpSpLocks/>
            </p:cNvGrpSpPr>
            <p:nvPr/>
          </p:nvGrpSpPr>
          <p:grpSpPr bwMode="auto">
            <a:xfrm>
              <a:off x="6814152" y="5867236"/>
              <a:ext cx="1316927" cy="869974"/>
              <a:chOff x="-105439" y="5784053"/>
              <a:chExt cx="1129370" cy="960877"/>
            </a:xfrm>
          </p:grpSpPr>
          <p:sp>
            <p:nvSpPr>
              <p:cNvPr id="57" name="44 Botón de acción: Documento">
                <a:hlinkClick r:id="" action="ppaction://noaction" highlightClick="1"/>
              </p:cNvPr>
              <p:cNvSpPr/>
              <p:nvPr/>
            </p:nvSpPr>
            <p:spPr>
              <a:xfrm>
                <a:off x="215465" y="5784116"/>
                <a:ext cx="521419" cy="759424"/>
              </a:xfrm>
              <a:prstGeom prst="actionButtonDocumen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endParaRPr>
              </a:p>
            </p:txBody>
          </p:sp>
          <p:sp>
            <p:nvSpPr>
              <p:cNvPr id="58" name="45 CuadroTexto"/>
              <p:cNvSpPr txBox="1"/>
              <p:nvPr/>
            </p:nvSpPr>
            <p:spPr>
              <a:xfrm>
                <a:off x="-105752" y="6501584"/>
                <a:ext cx="1129490" cy="24335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200" dirty="0">
                    <a:solidFill>
                      <a:schemeClr val="tx1">
                        <a:lumMod val="95000"/>
                      </a:schemeClr>
                    </a:solidFill>
                    <a:latin typeface="Arial Black" pitchFamily="34" charset="0"/>
                    <a:cs typeface="+mn-cs"/>
                  </a:rPr>
                  <a:t>Documento</a:t>
                </a:r>
                <a:endParaRPr lang="es-MX" sz="1200" dirty="0">
                  <a:solidFill>
                    <a:schemeClr val="tx1">
                      <a:lumMod val="95000"/>
                    </a:schemeClr>
                  </a:solidFill>
                  <a:latin typeface="Arial Black" pitchFamily="34" charset="0"/>
                  <a:cs typeface="+mn-cs"/>
                </a:endParaRPr>
              </a:p>
            </p:txBody>
          </p:sp>
        </p:grpSp>
        <p:grpSp>
          <p:nvGrpSpPr>
            <p:cNvPr id="58408" name="46 Grupo"/>
            <p:cNvGrpSpPr>
              <a:grpSpLocks/>
            </p:cNvGrpSpPr>
            <p:nvPr/>
          </p:nvGrpSpPr>
          <p:grpSpPr bwMode="auto">
            <a:xfrm>
              <a:off x="5662295" y="5867234"/>
              <a:ext cx="1273393" cy="869978"/>
              <a:chOff x="-47685" y="5784059"/>
              <a:chExt cx="1092036" cy="960883"/>
            </a:xfrm>
          </p:grpSpPr>
          <p:sp>
            <p:nvSpPr>
              <p:cNvPr id="55" name="44 Botón de acción: Documento">
                <a:hlinkClick r:id="" action="ppaction://noaction" highlightClick="1"/>
              </p:cNvPr>
              <p:cNvSpPr/>
              <p:nvPr/>
            </p:nvSpPr>
            <p:spPr>
              <a:xfrm>
                <a:off x="213710" y="5784124"/>
                <a:ext cx="524406" cy="759426"/>
              </a:xfrm>
              <a:prstGeom prst="actionButtonDocumen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endParaRPr>
              </a:p>
            </p:txBody>
          </p:sp>
          <p:sp>
            <p:nvSpPr>
              <p:cNvPr id="56" name="45 CuadroTexto"/>
              <p:cNvSpPr txBox="1"/>
              <p:nvPr/>
            </p:nvSpPr>
            <p:spPr>
              <a:xfrm>
                <a:off x="-47747" y="6501593"/>
                <a:ext cx="1092140" cy="24335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200" dirty="0">
                    <a:solidFill>
                      <a:schemeClr val="tx1">
                        <a:lumMod val="95000"/>
                      </a:schemeClr>
                    </a:solidFill>
                    <a:latin typeface="Arial Black" pitchFamily="34" charset="0"/>
                    <a:cs typeface="+mn-cs"/>
                  </a:rPr>
                  <a:t>Documento</a:t>
                </a:r>
                <a:endParaRPr lang="es-MX" sz="1200" dirty="0">
                  <a:solidFill>
                    <a:schemeClr val="tx1">
                      <a:lumMod val="95000"/>
                    </a:schemeClr>
                  </a:solidFill>
                  <a:latin typeface="Arial Black" pitchFamily="34" charset="0"/>
                  <a:cs typeface="+mn-cs"/>
                </a:endParaRPr>
              </a:p>
            </p:txBody>
          </p:sp>
        </p:grpSp>
        <p:grpSp>
          <p:nvGrpSpPr>
            <p:cNvPr id="58409" name="46 Grupo"/>
            <p:cNvGrpSpPr>
              <a:grpSpLocks/>
            </p:cNvGrpSpPr>
            <p:nvPr/>
          </p:nvGrpSpPr>
          <p:grpSpPr bwMode="auto">
            <a:xfrm>
              <a:off x="4519505" y="5867237"/>
              <a:ext cx="1317339" cy="869975"/>
              <a:chOff x="-47506" y="5784044"/>
              <a:chExt cx="1129724" cy="960877"/>
            </a:xfrm>
          </p:grpSpPr>
          <p:sp>
            <p:nvSpPr>
              <p:cNvPr id="53" name="44 Botón de acción: Documento">
                <a:hlinkClick r:id="" action="ppaction://noaction" highlightClick="1"/>
              </p:cNvPr>
              <p:cNvSpPr/>
              <p:nvPr/>
            </p:nvSpPr>
            <p:spPr>
              <a:xfrm>
                <a:off x="213835" y="5784107"/>
                <a:ext cx="522913" cy="759424"/>
              </a:xfrm>
              <a:prstGeom prst="actionButtonDocumen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endParaRPr>
              </a:p>
            </p:txBody>
          </p:sp>
          <p:sp>
            <p:nvSpPr>
              <p:cNvPr id="54" name="45 CuadroTexto"/>
              <p:cNvSpPr txBox="1"/>
              <p:nvPr/>
            </p:nvSpPr>
            <p:spPr>
              <a:xfrm>
                <a:off x="-47622" y="6501573"/>
                <a:ext cx="1129492" cy="2433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200" dirty="0">
                    <a:solidFill>
                      <a:schemeClr val="tx1">
                        <a:lumMod val="95000"/>
                      </a:schemeClr>
                    </a:solidFill>
                    <a:latin typeface="Arial Black" pitchFamily="34" charset="0"/>
                    <a:cs typeface="+mn-cs"/>
                  </a:rPr>
                  <a:t>Documento</a:t>
                </a:r>
                <a:endParaRPr lang="es-MX" sz="1200" dirty="0">
                  <a:solidFill>
                    <a:schemeClr val="tx1">
                      <a:lumMod val="95000"/>
                    </a:schemeClr>
                  </a:solidFill>
                  <a:latin typeface="Arial Black" pitchFamily="34" charset="0"/>
                  <a:cs typeface="+mn-cs"/>
                </a:endParaRPr>
              </a:p>
            </p:txBody>
          </p:sp>
        </p:grpSp>
        <p:grpSp>
          <p:nvGrpSpPr>
            <p:cNvPr id="58410" name="46 Grupo"/>
            <p:cNvGrpSpPr>
              <a:grpSpLocks/>
            </p:cNvGrpSpPr>
            <p:nvPr/>
          </p:nvGrpSpPr>
          <p:grpSpPr bwMode="auto">
            <a:xfrm>
              <a:off x="3378532" y="5867242"/>
              <a:ext cx="1335068" cy="869973"/>
              <a:chOff x="-45767" y="5784057"/>
              <a:chExt cx="1144929" cy="960876"/>
            </a:xfrm>
          </p:grpSpPr>
          <p:sp>
            <p:nvSpPr>
              <p:cNvPr id="51" name="44 Botón de acción: Documento">
                <a:hlinkClick r:id="" action="ppaction://noaction" highlightClick="1"/>
              </p:cNvPr>
              <p:cNvSpPr/>
              <p:nvPr/>
            </p:nvSpPr>
            <p:spPr>
              <a:xfrm>
                <a:off x="215457" y="5784113"/>
                <a:ext cx="522913" cy="759425"/>
              </a:xfrm>
              <a:prstGeom prst="actionButtonDocumen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endParaRPr>
              </a:p>
            </p:txBody>
          </p:sp>
          <p:sp>
            <p:nvSpPr>
              <p:cNvPr id="52" name="45 CuadroTexto"/>
              <p:cNvSpPr txBox="1"/>
              <p:nvPr/>
            </p:nvSpPr>
            <p:spPr>
              <a:xfrm>
                <a:off x="-45999" y="6501581"/>
                <a:ext cx="1144433" cy="24335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200" dirty="0">
                    <a:solidFill>
                      <a:schemeClr val="tx1">
                        <a:lumMod val="95000"/>
                      </a:schemeClr>
                    </a:solidFill>
                    <a:latin typeface="Arial Black" pitchFamily="34" charset="0"/>
                    <a:cs typeface="+mn-cs"/>
                  </a:rPr>
                  <a:t>Documento</a:t>
                </a:r>
                <a:endParaRPr lang="es-MX" sz="1200" dirty="0">
                  <a:solidFill>
                    <a:schemeClr val="tx1">
                      <a:lumMod val="95000"/>
                    </a:schemeClr>
                  </a:solidFill>
                  <a:latin typeface="Arial Black" pitchFamily="34" charset="0"/>
                  <a:cs typeface="+mn-cs"/>
                </a:endParaRPr>
              </a:p>
            </p:txBody>
          </p:sp>
        </p:grpSp>
        <p:grpSp>
          <p:nvGrpSpPr>
            <p:cNvPr id="58411" name="46 Grupo"/>
            <p:cNvGrpSpPr>
              <a:grpSpLocks/>
            </p:cNvGrpSpPr>
            <p:nvPr/>
          </p:nvGrpSpPr>
          <p:grpSpPr bwMode="auto">
            <a:xfrm>
              <a:off x="2235743" y="5867237"/>
              <a:ext cx="1309489" cy="869975"/>
              <a:chOff x="-45585" y="5784044"/>
              <a:chExt cx="1122991" cy="960877"/>
            </a:xfrm>
          </p:grpSpPr>
          <p:sp>
            <p:nvSpPr>
              <p:cNvPr id="49" name="44 Botón de acción: Documento">
                <a:hlinkClick r:id="" action="ppaction://noaction" highlightClick="1"/>
              </p:cNvPr>
              <p:cNvSpPr/>
              <p:nvPr/>
            </p:nvSpPr>
            <p:spPr>
              <a:xfrm>
                <a:off x="215584" y="5784107"/>
                <a:ext cx="522912" cy="759424"/>
              </a:xfrm>
              <a:prstGeom prst="actionButtonDocumen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endParaRPr>
              </a:p>
            </p:txBody>
          </p:sp>
          <p:sp>
            <p:nvSpPr>
              <p:cNvPr id="50" name="45 CuadroTexto"/>
              <p:cNvSpPr txBox="1"/>
              <p:nvPr/>
            </p:nvSpPr>
            <p:spPr>
              <a:xfrm>
                <a:off x="-45872" y="6501573"/>
                <a:ext cx="1123514" cy="24335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200" dirty="0">
                    <a:solidFill>
                      <a:schemeClr val="tx1">
                        <a:lumMod val="95000"/>
                      </a:schemeClr>
                    </a:solidFill>
                    <a:latin typeface="Arial Black" pitchFamily="34" charset="0"/>
                    <a:cs typeface="+mn-cs"/>
                  </a:rPr>
                  <a:t>Documento</a:t>
                </a:r>
                <a:endParaRPr lang="es-MX" sz="1200" dirty="0">
                  <a:solidFill>
                    <a:schemeClr val="tx1">
                      <a:lumMod val="95000"/>
                    </a:schemeClr>
                  </a:solidFill>
                  <a:latin typeface="Arial Black" pitchFamily="34" charset="0"/>
                  <a:cs typeface="+mn-cs"/>
                </a:endParaRPr>
              </a:p>
            </p:txBody>
          </p:sp>
        </p:grpSp>
        <p:grpSp>
          <p:nvGrpSpPr>
            <p:cNvPr id="58412" name="46 Grupo"/>
            <p:cNvGrpSpPr>
              <a:grpSpLocks/>
            </p:cNvGrpSpPr>
            <p:nvPr/>
          </p:nvGrpSpPr>
          <p:grpSpPr bwMode="auto">
            <a:xfrm>
              <a:off x="1103838" y="5867242"/>
              <a:ext cx="1271580" cy="869973"/>
              <a:chOff x="-36071" y="5784057"/>
              <a:chExt cx="1090482" cy="960876"/>
            </a:xfrm>
          </p:grpSpPr>
          <p:sp>
            <p:nvSpPr>
              <p:cNvPr id="47" name="44 Botón de acción: Documento">
                <a:hlinkClick r:id="" action="ppaction://noaction" highlightClick="1"/>
              </p:cNvPr>
              <p:cNvSpPr/>
              <p:nvPr/>
            </p:nvSpPr>
            <p:spPr>
              <a:xfrm>
                <a:off x="214216" y="5784113"/>
                <a:ext cx="522913" cy="759425"/>
              </a:xfrm>
              <a:prstGeom prst="actionButtonDocumen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MX" sz="1200" dirty="0">
                  <a:solidFill>
                    <a:schemeClr val="accent6">
                      <a:lumMod val="50000"/>
                    </a:schemeClr>
                  </a:solidFill>
                  <a:latin typeface="Arial Black" pitchFamily="34" charset="0"/>
                </a:endParaRPr>
              </a:p>
            </p:txBody>
          </p:sp>
          <p:sp>
            <p:nvSpPr>
              <p:cNvPr id="48" name="45 CuadroTexto"/>
              <p:cNvSpPr txBox="1"/>
              <p:nvPr/>
            </p:nvSpPr>
            <p:spPr>
              <a:xfrm>
                <a:off x="-36782" y="6501581"/>
                <a:ext cx="1090647" cy="24335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sz="1200" dirty="0">
                    <a:solidFill>
                      <a:schemeClr val="tx1">
                        <a:lumMod val="95000"/>
                      </a:schemeClr>
                    </a:solidFill>
                    <a:latin typeface="Arial Black" pitchFamily="34" charset="0"/>
                    <a:cs typeface="+mn-cs"/>
                  </a:rPr>
                  <a:t>Documento</a:t>
                </a:r>
                <a:endParaRPr lang="es-MX" sz="1200" dirty="0">
                  <a:solidFill>
                    <a:schemeClr val="tx1">
                      <a:lumMod val="95000"/>
                    </a:schemeClr>
                  </a:solidFill>
                  <a:latin typeface="Arial Black" pitchFamily="34" charset="0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60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>
              <a:buNone/>
            </a:pPr>
            <a:r>
              <a:rPr lang="es-ES" sz="2400" b="1" dirty="0" smtClean="0">
                <a:latin typeface="Arial Rounded MT Bold" panose="020F0704030504030204" pitchFamily="34" charset="0"/>
              </a:rPr>
              <a:t>Art. 4 X.</a:t>
            </a:r>
            <a:r>
              <a:rPr lang="es-ES" sz="2400" dirty="0" smtClean="0">
                <a:latin typeface="Arial Rounded MT Bold" panose="020F0704030504030204" pitchFamily="34" charset="0"/>
              </a:rPr>
              <a:t> Catálogo de disposición documental: Registro general y sistemático que establece los valores documentales, los plazos de conservación, la vigencia documental, la clasificación de reserva o confidencialidad y el destino final;</a:t>
            </a:r>
            <a:endParaRPr lang="es-MX" sz="2400" dirty="0" smtClean="0">
              <a:latin typeface="Arial Rounded MT Bold" panose="020F0704030504030204" pitchFamily="34" charset="0"/>
            </a:endParaRPr>
          </a:p>
          <a:p>
            <a:pPr eaLnBrk="1" hangingPunct="1">
              <a:buFont typeface="Arial" charset="0"/>
              <a:buNone/>
            </a:pPr>
            <a:endParaRPr lang="es-MX" sz="2400" dirty="0" smtClean="0">
              <a:latin typeface="Arial Rounded MT Bold" panose="020F070403050403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solidFill>
                  <a:srgbClr val="FF6600"/>
                </a:solidFill>
              </a:rPr>
              <a:t/>
            </a:r>
            <a:br>
              <a:rPr lang="es-ES" dirty="0" smtClean="0">
                <a:solidFill>
                  <a:srgbClr val="FF6600"/>
                </a:solidFill>
              </a:rPr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71737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200" dirty="0" smtClean="0">
                <a:latin typeface="Arial Rounded MT Bold" panose="020F0704030504030204" pitchFamily="34" charset="0"/>
              </a:rPr>
              <a:t>Cuadro de Clasificación, Secciones y series</a:t>
            </a:r>
          </a:p>
          <a:p>
            <a:pPr>
              <a:buFont typeface="Wingdings 3" pitchFamily="18" charset="2"/>
              <a:buNone/>
            </a:pPr>
            <a:endParaRPr lang="es-ES" sz="2200" dirty="0" smtClean="0">
              <a:latin typeface="Arial Rounded MT Bold" panose="020F0704030504030204" pitchFamily="34" charset="0"/>
            </a:endParaRPr>
          </a:p>
          <a:p>
            <a:r>
              <a:rPr lang="es-ES" sz="2200" dirty="0" smtClean="0">
                <a:latin typeface="Arial Rounded MT Bold" panose="020F0704030504030204" pitchFamily="34" charset="0"/>
              </a:rPr>
              <a:t>Valores documentales</a:t>
            </a:r>
          </a:p>
          <a:p>
            <a:endParaRPr lang="es-ES" sz="2200" dirty="0" smtClean="0">
              <a:latin typeface="Arial Rounded MT Bold" panose="020F0704030504030204" pitchFamily="34" charset="0"/>
            </a:endParaRPr>
          </a:p>
          <a:p>
            <a:r>
              <a:rPr lang="es-ES" sz="2200" dirty="0" smtClean="0">
                <a:latin typeface="Arial Rounded MT Bold" panose="020F0704030504030204" pitchFamily="34" charset="0"/>
              </a:rPr>
              <a:t>Plazos de conservación</a:t>
            </a:r>
          </a:p>
          <a:p>
            <a:endParaRPr lang="es-ES" sz="2200" dirty="0" smtClean="0">
              <a:latin typeface="Arial Rounded MT Bold" panose="020F0704030504030204" pitchFamily="34" charset="0"/>
            </a:endParaRPr>
          </a:p>
          <a:p>
            <a:r>
              <a:rPr lang="es-ES" sz="2200" dirty="0" smtClean="0">
                <a:latin typeface="Arial Rounded MT Bold" panose="020F0704030504030204" pitchFamily="34" charset="0"/>
              </a:rPr>
              <a:t>Clasificación de la información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S" sz="2400" dirty="0" smtClean="0">
                <a:latin typeface="Arial Rounded MT Bold" panose="020F0704030504030204" pitchFamily="34" charset="0"/>
              </a:rPr>
              <a:t>Estructura del CADIDO</a:t>
            </a:r>
            <a:endParaRPr lang="es-MX" sz="2400" dirty="0">
              <a:latin typeface="Arial Rounded MT Bold" panose="020F0704030504030204" pitchFamily="34" charset="0"/>
            </a:endParaRPr>
          </a:p>
        </p:txBody>
      </p:sp>
      <p:pic>
        <p:nvPicPr>
          <p:cNvPr id="107524" name="Picture 10" descr="C:\Users\ARCHIVO GENERAL\AppData\Local\Microsoft\Windows\Temporary Internet Files\Content.IE5\BTSOGSWW\MC90040994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2708275"/>
            <a:ext cx="2925762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11" descr="C:\Users\ARCHIVO GENERAL\AppData\Local\Microsoft\Windows\Temporary Internet Files\Content.IE5\RKALCX21\MM90021910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2060575"/>
            <a:ext cx="1143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6" name="Picture 12" descr="C:\Users\ARCHIVO GENERAL\AppData\Local\Microsoft\Windows\Temporary Internet Files\Content.IE5\BTSOGSWW\MM90021909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2276475"/>
            <a:ext cx="11906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92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467544" y="694702"/>
            <a:ext cx="806489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just">
              <a:defRPr sz="1600">
                <a:latin typeface="Arial Rounded MT Bold" panose="020F0704030504030204" pitchFamily="34" charset="0"/>
              </a:defRPr>
            </a:lvl1pPr>
          </a:lstStyle>
          <a:p>
            <a:r>
              <a:rPr lang="es-MX" sz="1800" dirty="0"/>
              <a:t>Derivado de la reforma constitucional del 7 de febrero de 2014  al artículo 6º constitucional y la adición de la fracción XXIX-T al artículo 73, en el que se establece el mandato de creación de una Ley General para la organización y administración homogénea de los archivos en los tres órdenes que determine las bases de organización y funcionamiento del Sistema Nacional de Archivos; este contexto de reforma constitucional trae consigo la respuesta institucional de la creciente demanda ciudadana de un ejercicio eficaz de la transparencia, garantizar el derecho de acceso a la información y la protección de los datos personales. A continuación se cita textualmente lo relativo a la fracción en materia archivística de la reforma constitucional:</a:t>
            </a:r>
          </a:p>
          <a:p>
            <a:r>
              <a:rPr lang="es-MX" sz="1800" dirty="0"/>
              <a:t> </a:t>
            </a:r>
          </a:p>
          <a:p>
            <a:r>
              <a:rPr lang="es-MX" sz="1800" dirty="0"/>
              <a:t>DECRETO por el que se reforman y adicionan diversas disposiciones de la Constitución Política de los Estados Unidos Mexicanos, en materia de transparencia.</a:t>
            </a:r>
          </a:p>
          <a:p>
            <a:r>
              <a:rPr lang="es-MX" sz="1800" dirty="0"/>
              <a:t> </a:t>
            </a:r>
          </a:p>
          <a:p>
            <a:r>
              <a:rPr lang="es-MX" sz="1800" dirty="0"/>
              <a:t>XXIX-T. Para expedir la ley general que establezca la organización y administración homogénea de los archivos en los órdenes federal, estatal, del Distrito Federal y municipal, que determine las bases de organización y funcionamiento del Sistema Nacional de Archivos.</a:t>
            </a:r>
          </a:p>
          <a:p>
            <a:r>
              <a:rPr lang="es-MX" sz="1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396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39750" y="1268413"/>
          <a:ext cx="6120680" cy="2605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8476"/>
                <a:gridCol w="3032204"/>
              </a:tblGrid>
              <a:tr h="765347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Archivo de Trámite</a:t>
                      </a:r>
                      <a:endParaRPr lang="es-MX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Archivo</a:t>
                      </a:r>
                      <a:r>
                        <a:rPr lang="es-ES" sz="3200" baseline="0" dirty="0" smtClean="0"/>
                        <a:t> de Concentración</a:t>
                      </a:r>
                      <a:endParaRPr lang="es-MX" sz="3200" dirty="0"/>
                    </a:p>
                  </a:txBody>
                  <a:tcPr/>
                </a:tc>
              </a:tr>
              <a:tr h="1538909">
                <a:tc>
                  <a:txBody>
                    <a:bodyPr/>
                    <a:lstStyle/>
                    <a:p>
                      <a:pPr algn="ctr"/>
                      <a:endParaRPr lang="es-ES" sz="3600" dirty="0" smtClean="0"/>
                    </a:p>
                    <a:p>
                      <a:pPr algn="ctr"/>
                      <a:r>
                        <a:rPr lang="es-ES" sz="3600" baseline="0" dirty="0" smtClean="0"/>
                        <a:t>  Años</a:t>
                      </a:r>
                      <a:endParaRPr lang="es-ES" sz="3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3600" dirty="0" smtClean="0"/>
                    </a:p>
                    <a:p>
                      <a:pPr algn="ctr"/>
                      <a:r>
                        <a:rPr lang="es-ES" sz="3600" dirty="0" smtClean="0"/>
                        <a:t>Años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s-ES" dirty="0" smtClean="0"/>
              <a:t>Plazos de conservación</a:t>
            </a:r>
            <a:endParaRPr lang="es-MX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39750" y="4437063"/>
          <a:ext cx="6096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1224136"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Plazo  mínimo </a:t>
                      </a:r>
                    </a:p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Plazo máximo</a:t>
                      </a:r>
                    </a:p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--</a:t>
                      </a:r>
                    </a:p>
                    <a:p>
                      <a:endParaRPr lang="es-ES" dirty="0" smtClean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Plazo  mínimo </a:t>
                      </a:r>
                    </a:p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1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Plazo máximo</a:t>
                      </a:r>
                    </a:p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--</a:t>
                      </a:r>
                    </a:p>
                    <a:p>
                      <a:endParaRPr lang="es-E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8570" name="Picture 22" descr="C:\Users\ARCHIVO GENERAL\AppData\Local\Microsoft\Windows\Temporary Internet Files\Content.IE5\RKALCX21\MP90044418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1268413"/>
            <a:ext cx="1722437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Marcador de contenido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r>
              <a:rPr lang="es-ES" b="1" smtClean="0"/>
              <a:t>Ley de Transparencia y acceso a la información pública y gubernamental</a:t>
            </a:r>
          </a:p>
          <a:p>
            <a:endParaRPr lang="es-ES" b="1" smtClean="0"/>
          </a:p>
          <a:p>
            <a:endParaRPr lang="es-ES" b="1" smtClean="0"/>
          </a:p>
          <a:p>
            <a:endParaRPr lang="es-MX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Clasificación de la información</a:t>
            </a:r>
            <a:endParaRPr lang="es-MX" dirty="0"/>
          </a:p>
        </p:txBody>
      </p:sp>
      <p:pic>
        <p:nvPicPr>
          <p:cNvPr id="109572" name="6 Imagen" descr="108789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205038"/>
            <a:ext cx="5688012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3" name="7 Imagen" descr="14005276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2205038"/>
            <a:ext cx="2952750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4" name="8 Imagen" descr="13556827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4508500"/>
            <a:ext cx="28241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961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8 Marcador de texto"/>
          <p:cNvSpPr txBox="1">
            <a:spLocks/>
          </p:cNvSpPr>
          <p:nvPr/>
        </p:nvSpPr>
        <p:spPr>
          <a:xfrm>
            <a:off x="250825" y="2565400"/>
            <a:ext cx="5221288" cy="1511300"/>
          </a:xfrm>
          <a:prstGeom prst="rect">
            <a:avLst/>
          </a:prstGeom>
          <a:ln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MX" sz="6000" smtClean="0"/>
              <a:t>Organización </a:t>
            </a:r>
            <a:endParaRPr lang="es-MX" altLang="es-MX" sz="6000" dirty="0" smtClean="0"/>
          </a:p>
        </p:txBody>
      </p:sp>
      <p:sp>
        <p:nvSpPr>
          <p:cNvPr id="8" name="4 Marcador de contenido"/>
          <p:cNvSpPr txBox="1">
            <a:spLocks/>
          </p:cNvSpPr>
          <p:nvPr/>
        </p:nvSpPr>
        <p:spPr>
          <a:xfrm>
            <a:off x="457200" y="1444625"/>
            <a:ext cx="4040188" cy="1192213"/>
          </a:xfrm>
          <a:prstGeom prst="rect">
            <a:avLst/>
          </a:prstGeom>
          <a:ln>
            <a:prstDash val="solid"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altLang="es-MX" smtClean="0"/>
          </a:p>
          <a:p>
            <a:pPr>
              <a:buFont typeface="Wingdings 3" pitchFamily="18" charset="2"/>
              <a:buNone/>
            </a:pPr>
            <a:endParaRPr lang="es-ES" altLang="es-MX" smtClean="0"/>
          </a:p>
          <a:p>
            <a:pPr>
              <a:buFont typeface="Wingdings 3" pitchFamily="18" charset="2"/>
              <a:buNone/>
            </a:pPr>
            <a:endParaRPr lang="es-ES" altLang="es-MX" smtClean="0"/>
          </a:p>
          <a:p>
            <a:pPr>
              <a:buFont typeface="Wingdings 3" pitchFamily="18" charset="2"/>
              <a:buNone/>
            </a:pPr>
            <a:endParaRPr lang="es-ES" altLang="es-MX" smtClean="0"/>
          </a:p>
          <a:p>
            <a:pPr>
              <a:buFont typeface="Wingdings 3" pitchFamily="18" charset="2"/>
              <a:buNone/>
            </a:pPr>
            <a:endParaRPr lang="es-ES" altLang="es-MX" smtClean="0"/>
          </a:p>
          <a:p>
            <a:pPr>
              <a:buFont typeface="Wingdings 3" pitchFamily="18" charset="2"/>
              <a:buNone/>
            </a:pPr>
            <a:endParaRPr lang="es-MX" altLang="es-MX" smtClean="0"/>
          </a:p>
        </p:txBody>
      </p:sp>
      <p:sp>
        <p:nvSpPr>
          <p:cNvPr id="9" name="8 Abrir llave"/>
          <p:cNvSpPr/>
          <p:nvPr/>
        </p:nvSpPr>
        <p:spPr>
          <a:xfrm>
            <a:off x="5508625" y="1700213"/>
            <a:ext cx="44450" cy="36734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10" name="10 Marcador de contenido"/>
          <p:cNvSpPr txBox="1">
            <a:spLocks/>
          </p:cNvSpPr>
          <p:nvPr/>
        </p:nvSpPr>
        <p:spPr>
          <a:xfrm>
            <a:off x="5219700" y="881063"/>
            <a:ext cx="3683000" cy="5976937"/>
          </a:xfrm>
          <a:prstGeom prst="rect">
            <a:avLst/>
          </a:prstGeom>
          <a:ln>
            <a:prstDash val="solid"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endParaRPr lang="es-ES" altLang="es-MX" smtClean="0"/>
          </a:p>
          <a:p>
            <a:pPr>
              <a:spcBef>
                <a:spcPct val="0"/>
              </a:spcBef>
            </a:pPr>
            <a:r>
              <a:rPr lang="es-ES" altLang="es-MX" sz="4000" smtClean="0"/>
              <a:t>Clasificación</a:t>
            </a:r>
          </a:p>
          <a:p>
            <a:pPr>
              <a:spcBef>
                <a:spcPct val="0"/>
              </a:spcBef>
            </a:pPr>
            <a:endParaRPr lang="es-ES" altLang="es-MX" sz="4000" smtClean="0"/>
          </a:p>
          <a:p>
            <a:pPr>
              <a:spcBef>
                <a:spcPct val="0"/>
              </a:spcBef>
            </a:pPr>
            <a:endParaRPr lang="es-ES" altLang="es-MX" sz="4000" smtClean="0"/>
          </a:p>
          <a:p>
            <a:pPr>
              <a:spcBef>
                <a:spcPct val="0"/>
              </a:spcBef>
            </a:pPr>
            <a:r>
              <a:rPr lang="es-ES" altLang="es-MX" sz="4000" smtClean="0"/>
              <a:t>Ordenación</a:t>
            </a:r>
          </a:p>
          <a:p>
            <a:pPr>
              <a:spcBef>
                <a:spcPct val="0"/>
              </a:spcBef>
            </a:pPr>
            <a:endParaRPr lang="es-ES" altLang="es-MX" sz="4000" smtClean="0"/>
          </a:p>
          <a:p>
            <a:pPr>
              <a:spcBef>
                <a:spcPct val="0"/>
              </a:spcBef>
            </a:pPr>
            <a:endParaRPr lang="es-ES" altLang="es-MX" sz="4000" smtClean="0"/>
          </a:p>
          <a:p>
            <a:pPr>
              <a:spcBef>
                <a:spcPct val="0"/>
              </a:spcBef>
            </a:pPr>
            <a:r>
              <a:rPr lang="es-ES" altLang="es-MX" sz="4000" smtClean="0"/>
              <a:t>Descripción</a:t>
            </a:r>
            <a:endParaRPr lang="es-MX" altLang="es-MX" sz="4000" dirty="0" smtClean="0"/>
          </a:p>
        </p:txBody>
      </p:sp>
    </p:spTree>
    <p:extLst>
      <p:ext uri="{BB962C8B-B14F-4D97-AF65-F5344CB8AC3E}">
        <p14:creationId xmlns:p14="http://schemas.microsoft.com/office/powerpoint/2010/main" val="8998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sz="6000" dirty="0" smtClean="0">
                <a:latin typeface="Arial Rounded MT Bold" panose="020F0704030504030204" pitchFamily="34" charset="0"/>
              </a:rPr>
              <a:t>Procesos Archivísticos</a:t>
            </a:r>
            <a:br>
              <a:rPr lang="es-MX" sz="6000" dirty="0" smtClean="0">
                <a:latin typeface="Arial Rounded MT Bold" panose="020F0704030504030204" pitchFamily="34" charset="0"/>
              </a:rPr>
            </a:br>
            <a:r>
              <a:rPr lang="es-MX" sz="6000" dirty="0" smtClean="0">
                <a:latin typeface="Arial Rounded MT Bold" panose="020F0704030504030204" pitchFamily="34" charset="0"/>
              </a:rPr>
              <a:t>a desarrollar 2016. </a:t>
            </a:r>
            <a:r>
              <a:rPr lang="es-MX" sz="6000" dirty="0"/>
              <a:t/>
            </a:r>
            <a:br>
              <a:rPr lang="es-MX" sz="6000" dirty="0"/>
            </a:br>
            <a:endParaRPr lang="es-MX" sz="6000" dirty="0"/>
          </a:p>
        </p:txBody>
      </p:sp>
    </p:spTree>
    <p:extLst>
      <p:ext uri="{BB962C8B-B14F-4D97-AF65-F5344CB8AC3E}">
        <p14:creationId xmlns:p14="http://schemas.microsoft.com/office/powerpoint/2010/main" val="5039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latin typeface="Arial Rounded MT Bold" panose="020F0704030504030204" pitchFamily="34" charset="0"/>
              </a:rPr>
              <a:t>Transferencias Primarias</a:t>
            </a:r>
            <a:br>
              <a:rPr lang="es-MX" dirty="0" smtClean="0">
                <a:latin typeface="Arial Rounded MT Bold" panose="020F0704030504030204" pitchFamily="34" charset="0"/>
              </a:rPr>
            </a:br>
            <a:endParaRPr lang="es-MX" dirty="0">
              <a:latin typeface="Arial Rounded MT Bold" panose="020F07040305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graphicFrame>
        <p:nvGraphicFramePr>
          <p:cNvPr id="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995288"/>
              </p:ext>
            </p:extLst>
          </p:nvPr>
        </p:nvGraphicFramePr>
        <p:xfrm>
          <a:off x="1475656" y="1556792"/>
          <a:ext cx="669674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72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Arial Rounded MT Bold" panose="020F0704030504030204" pitchFamily="34" charset="0"/>
              </a:rPr>
              <a:t>Dependencias</a:t>
            </a:r>
            <a:r>
              <a:rPr lang="es-MX" dirty="0" smtClean="0"/>
              <a:t> </a:t>
            </a:r>
            <a:endParaRPr lang="es-MX" dirty="0"/>
          </a:p>
        </p:txBody>
      </p:sp>
      <p:graphicFrame>
        <p:nvGraphicFramePr>
          <p:cNvPr id="7" name="5 Gráfic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13583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830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Micrositio</a:t>
            </a:r>
            <a:r>
              <a:rPr lang="es-MX" dirty="0"/>
              <a:t> </a:t>
            </a:r>
            <a:r>
              <a:rPr lang="es-MX" dirty="0" smtClean="0"/>
              <a:t>Archivo General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 smtClean="0">
              <a:latin typeface="Arial Rounded MT Bold" panose="020F0704030504030204" pitchFamily="34" charset="0"/>
              <a:hlinkClick r:id="rId2"/>
            </a:endParaRPr>
          </a:p>
          <a:p>
            <a:pPr marL="0" indent="0">
              <a:buNone/>
            </a:pPr>
            <a:endParaRPr lang="es-MX" dirty="0">
              <a:latin typeface="Arial Rounded MT Bold" panose="020F0704030504030204" pitchFamily="34" charset="0"/>
              <a:hlinkClick r:id="rId2"/>
            </a:endParaRPr>
          </a:p>
          <a:p>
            <a:pPr marL="0" indent="0">
              <a:buNone/>
            </a:pPr>
            <a:r>
              <a:rPr lang="es-MX" dirty="0" smtClean="0">
                <a:latin typeface="Arial Rounded MT Bold" panose="020F0704030504030204" pitchFamily="34" charset="0"/>
                <a:hlinkClick r:id="rId2"/>
              </a:rPr>
              <a:t>http</a:t>
            </a:r>
            <a:r>
              <a:rPr lang="es-MX" dirty="0">
                <a:latin typeface="Arial Rounded MT Bold" panose="020F0704030504030204" pitchFamily="34" charset="0"/>
                <a:hlinkClick r:id="rId2"/>
              </a:rPr>
              <a:t>://www.uaeh.edu.mx/enlaces</a:t>
            </a:r>
            <a:r>
              <a:rPr lang="es-MX" dirty="0" smtClean="0">
                <a:latin typeface="Arial Rounded MT Bold" panose="020F0704030504030204" pitchFamily="34" charset="0"/>
                <a:hlinkClick r:id="rId2"/>
              </a:rPr>
              <a:t>/</a:t>
            </a:r>
            <a:endParaRPr lang="es-MX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s-MX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8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Arial Rounded MT Bold" panose="020F0704030504030204" pitchFamily="34" charset="0"/>
              </a:rPr>
              <a:t>Transferencia Primaria </a:t>
            </a:r>
          </a:p>
          <a:p>
            <a:r>
              <a:rPr lang="es-MX" dirty="0" smtClean="0">
                <a:latin typeface="Arial Rounded MT Bold" panose="020F0704030504030204" pitchFamily="34" charset="0"/>
              </a:rPr>
              <a:t>Calendario de Intervenciones y Transferencias Primarias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187624" y="764704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latin typeface="Arial Rounded MT Bold" panose="020F0704030504030204" pitchFamily="34" charset="0"/>
              </a:rPr>
              <a:t>Procesos Archivísticos </a:t>
            </a:r>
            <a:endParaRPr lang="es-MX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36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Dinámica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Breve Reunión de presentación con el titular y el personal.</a:t>
            </a:r>
          </a:p>
          <a:p>
            <a:r>
              <a:rPr lang="es-MX" dirty="0"/>
              <a:t>C</a:t>
            </a:r>
            <a:r>
              <a:rPr lang="es-MX" dirty="0" smtClean="0"/>
              <a:t>on el acompañamiento del Enlace Operativo – Normativo de Archivos  se trabajará con los responsables de la gestión documental de su dependencia.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797152"/>
            <a:ext cx="2232248" cy="173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latin typeface="Arial Rounded MT Bold" panose="020F0704030504030204" pitchFamily="34" charset="0"/>
              </a:rPr>
              <a:t>Requerimientos para intervenciones </a:t>
            </a:r>
            <a:r>
              <a:rPr lang="es-MX" dirty="0">
                <a:latin typeface="Arial Rounded MT Bold" panose="020F0704030504030204" pitchFamily="34" charset="0"/>
              </a:rPr>
              <a:t/>
            </a:r>
            <a:br>
              <a:rPr lang="es-MX" dirty="0">
                <a:latin typeface="Arial Rounded MT Bold" panose="020F0704030504030204" pitchFamily="34" charset="0"/>
              </a:rPr>
            </a:br>
            <a:endParaRPr lang="es-MX" dirty="0">
              <a:latin typeface="Arial Rounded MT Bold" panose="020F070403050403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>
                <a:latin typeface="Arial Rounded MT Bold" panose="020F0704030504030204" pitchFamily="34" charset="0"/>
              </a:rPr>
              <a:t>Informar al personal de su dependencia </a:t>
            </a:r>
          </a:p>
          <a:p>
            <a:r>
              <a:rPr lang="es-MX" dirty="0" smtClean="0">
                <a:latin typeface="Arial Rounded MT Bold" panose="020F0704030504030204" pitchFamily="34" charset="0"/>
              </a:rPr>
              <a:t>Identificar </a:t>
            </a:r>
            <a:r>
              <a:rPr lang="es-MX" dirty="0">
                <a:latin typeface="Arial Rounded MT Bold" panose="020F0704030504030204" pitchFamily="34" charset="0"/>
              </a:rPr>
              <a:t>espacios de resguardo de </a:t>
            </a:r>
            <a:r>
              <a:rPr lang="es-MX" dirty="0" smtClean="0">
                <a:latin typeface="Arial Rounded MT Bold" panose="020F0704030504030204" pitchFamily="34" charset="0"/>
              </a:rPr>
              <a:t>expedientes inactivos.</a:t>
            </a:r>
          </a:p>
          <a:p>
            <a:r>
              <a:rPr lang="es-MX" dirty="0" smtClean="0">
                <a:latin typeface="Arial Rounded MT Bold" panose="020F0704030504030204" pitchFamily="34" charset="0"/>
              </a:rPr>
              <a:t>Disponer de equipo de computo y  conexión a internet ( Descarga de formatos ).</a:t>
            </a:r>
          </a:p>
          <a:p>
            <a:r>
              <a:rPr lang="es-MX" dirty="0" smtClean="0">
                <a:latin typeface="Arial Rounded MT Bold" panose="020F0704030504030204" pitchFamily="34" charset="0"/>
              </a:rPr>
              <a:t>Disponer de mesa o escritorio, para realizar procesos.</a:t>
            </a:r>
            <a:endParaRPr lang="es-MX" dirty="0">
              <a:latin typeface="Arial Rounded MT Bold" panose="020F0704030504030204" pitchFamily="34" charset="0"/>
            </a:endParaRPr>
          </a:p>
          <a:p>
            <a:endParaRPr lang="es-MX" dirty="0" smtClean="0">
              <a:latin typeface="Arial Rounded MT Bold" panose="020F0704030504030204" pitchFamily="34" charset="0"/>
            </a:endParaRPr>
          </a:p>
          <a:p>
            <a:endParaRPr lang="es-MX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2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95536" y="548680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just">
              <a:defRPr sz="1600">
                <a:latin typeface="Arial Rounded MT Bold" panose="020F0704030504030204" pitchFamily="34" charset="0"/>
              </a:defRPr>
            </a:lvl1pPr>
          </a:lstStyle>
          <a:p>
            <a:r>
              <a:rPr lang="es-MX" sz="2000" dirty="0"/>
              <a:t>La reforma constitucional en mención ha derivado en la publicación de la Ley General de Transparencia y Acceso a la Información Pública y la ley federal en la misma materia, estando en proceso la Ley General de Archivos y la de Protección de Datos Personales. La Ley General de Transparencia establece la creación de un Sistema Nacional el cual:</a:t>
            </a:r>
          </a:p>
          <a:p>
            <a:r>
              <a:rPr lang="es-MX" sz="2000" dirty="0"/>
              <a:t> </a:t>
            </a:r>
          </a:p>
          <a:p>
            <a:r>
              <a:rPr lang="es-MX" sz="2000" dirty="0"/>
              <a:t> “se integra por el conjunto orgánico y articulado de sus miembros, procedimientos, instrumentos y políticas, con el objeto de fortalecer la rendición de cuentas del Estado mexicano. Tiene como finalidad coordinar y evaluar las acciones relativas a la política pública transversal de transparencia, acceso a la información y protección de datos personales, así como establecer e implementar los criterios y lineamientos, de conformidad con lo señalado en la presente Ley y demás normatividad aplicable.”</a:t>
            </a:r>
          </a:p>
          <a:p>
            <a:r>
              <a:rPr lang="es-MX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8808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Facebook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4000" dirty="0" smtClean="0"/>
              <a:t>Archivo General UAEH</a:t>
            </a:r>
          </a:p>
          <a:p>
            <a:endParaRPr lang="es-MX" sz="4000" dirty="0" smtClean="0"/>
          </a:p>
          <a:p>
            <a:r>
              <a:rPr lang="es-MX" sz="4000" dirty="0" smtClean="0">
                <a:hlinkClick r:id="rId2"/>
              </a:rPr>
              <a:t>archivogeneral@uaeh.edu.mx</a:t>
            </a:r>
            <a:endParaRPr lang="es-MX" sz="4000" dirty="0" smtClean="0"/>
          </a:p>
          <a:p>
            <a:r>
              <a:rPr lang="es-MX" sz="4000" dirty="0">
                <a:hlinkClick r:id="rId3"/>
              </a:rPr>
              <a:t>s</a:t>
            </a:r>
            <a:r>
              <a:rPr lang="es-MX" sz="4000" dirty="0" smtClean="0">
                <a:hlinkClick r:id="rId3"/>
              </a:rPr>
              <a:t>usana.diego@uaeh.edu.mx</a:t>
            </a:r>
            <a:endParaRPr lang="es-MX" sz="4000" dirty="0" smtClean="0"/>
          </a:p>
          <a:p>
            <a:r>
              <a:rPr lang="es-MX" sz="4000" dirty="0" smtClean="0"/>
              <a:t>Ext 2721</a:t>
            </a:r>
          </a:p>
          <a:p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123801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11560" y="692696"/>
            <a:ext cx="79208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just">
              <a:defRPr sz="1600">
                <a:latin typeface="Arial Rounded MT Bold" panose="020F0704030504030204" pitchFamily="34" charset="0"/>
              </a:defRPr>
            </a:lvl1pPr>
          </a:lstStyle>
          <a:p>
            <a:r>
              <a:rPr lang="es-MX" sz="2000" dirty="0"/>
              <a:t>Asimismo, en acato a la reforma constitucional, la Ley General de Archivos tiene como hilo conductor la organización y administración homogénea de los archivos del país a través del establecimiento del Sistema Nacional de Archivos como mecanismo de coordinación y colaboración, en la versión más reciente del anteproyecto de Ley General de Archivos, se define al Sistema Nacional de Archivos como:</a:t>
            </a:r>
          </a:p>
          <a:p>
            <a:r>
              <a:rPr lang="es-MX" sz="2000" dirty="0"/>
              <a:t> </a:t>
            </a:r>
          </a:p>
          <a:p>
            <a:r>
              <a:rPr lang="es-MX" sz="2000" dirty="0"/>
              <a:t> “un conjunto orgánico y articulado de estructuras, relaciones funcionales, métodos, normas, instancias, instrumentos, procedimientos y servicios tendientes a cumplir con los fines de organización y administración homogénea de los archivos de los sujetos obligados”.</a:t>
            </a:r>
          </a:p>
        </p:txBody>
      </p:sp>
    </p:spTree>
    <p:extLst>
      <p:ext uri="{BB962C8B-B14F-4D97-AF65-F5344CB8AC3E}">
        <p14:creationId xmlns:p14="http://schemas.microsoft.com/office/powerpoint/2010/main" val="243544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44642"/>
            <a:ext cx="8229600" cy="369332"/>
          </a:xfr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latin typeface="Arial Rounded MT Bold" panose="020F0704030504030204" pitchFamily="34" charset="0"/>
                <a:ea typeface="+mn-ea"/>
                <a:cs typeface="+mn-cs"/>
              </a:rPr>
              <a:t>Reforma Constitucional en materia de transparencia </a:t>
            </a:r>
          </a:p>
        </p:txBody>
      </p:sp>
      <p:grpSp>
        <p:nvGrpSpPr>
          <p:cNvPr id="43011" name="Grupo 6"/>
          <p:cNvGrpSpPr>
            <a:grpSpLocks/>
          </p:cNvGrpSpPr>
          <p:nvPr/>
        </p:nvGrpSpPr>
        <p:grpSpPr bwMode="auto">
          <a:xfrm>
            <a:off x="1778000" y="1628800"/>
            <a:ext cx="5026025" cy="4032225"/>
            <a:chOff x="1828676" y="1760741"/>
            <a:chExt cx="5025876" cy="4260547"/>
          </a:xfrm>
        </p:grpSpPr>
        <p:sp>
          <p:nvSpPr>
            <p:cNvPr id="4" name="Elipse 3"/>
            <p:cNvSpPr/>
            <p:nvPr/>
          </p:nvSpPr>
          <p:spPr>
            <a:xfrm>
              <a:off x="4211443" y="3501847"/>
              <a:ext cx="2643109" cy="2519441"/>
            </a:xfrm>
            <a:prstGeom prst="ellipse">
              <a:avLst/>
            </a:prstGeom>
            <a:solidFill>
              <a:srgbClr val="AF191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MX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  <a:p>
              <a:pPr algn="ctr" eaLnBrk="1" hangingPunct="1">
                <a:defRPr/>
              </a:pPr>
              <a:endParaRPr lang="es-MX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  <a:p>
              <a:pPr algn="ctr" eaLnBrk="1" hangingPunct="1">
                <a:defRPr/>
              </a:pPr>
              <a:r>
                <a:rPr lang="es-MX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Sistema Nacional de</a:t>
              </a:r>
            </a:p>
            <a:p>
              <a:pPr algn="ctr" eaLnBrk="1" hangingPunct="1">
                <a:defRPr/>
              </a:pPr>
              <a:r>
                <a:rPr lang="es-MX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Rendición de </a:t>
              </a:r>
            </a:p>
            <a:p>
              <a:pPr algn="ctr" eaLnBrk="1" hangingPunct="1">
                <a:defRPr/>
              </a:pPr>
              <a:r>
                <a:rPr lang="es-MX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Cuentas, anticorrupción</a:t>
              </a:r>
              <a:endParaRPr lang="es-MX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5" name="Elipse 4"/>
            <p:cNvSpPr/>
            <p:nvPr/>
          </p:nvSpPr>
          <p:spPr>
            <a:xfrm>
              <a:off x="1828676" y="3501847"/>
              <a:ext cx="2643110" cy="2519441"/>
            </a:xfrm>
            <a:prstGeom prst="ellipse">
              <a:avLst/>
            </a:prstGeom>
            <a:solidFill>
              <a:srgbClr val="6E7BD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MX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  <a:p>
              <a:pPr algn="ctr" eaLnBrk="1" hangingPunct="1">
                <a:defRPr/>
              </a:pPr>
              <a:r>
                <a:rPr lang="es-MX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Sistema Nacional</a:t>
              </a:r>
            </a:p>
            <a:p>
              <a:pPr algn="ctr" eaLnBrk="1" hangingPunct="1">
                <a:defRPr/>
              </a:pPr>
              <a:r>
                <a:rPr lang="es-MX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de</a:t>
              </a:r>
            </a:p>
            <a:p>
              <a:pPr algn="ctr" eaLnBrk="1" hangingPunct="1">
                <a:defRPr/>
              </a:pPr>
              <a:r>
                <a:rPr lang="es-MX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Archivos</a:t>
              </a:r>
            </a:p>
          </p:txBody>
        </p:sp>
        <p:sp>
          <p:nvSpPr>
            <p:cNvPr id="6" name="Elipse 5"/>
            <p:cNvSpPr/>
            <p:nvPr/>
          </p:nvSpPr>
          <p:spPr>
            <a:xfrm>
              <a:off x="3020060" y="1760741"/>
              <a:ext cx="2643109" cy="2521119"/>
            </a:xfrm>
            <a:prstGeom prst="ellipse">
              <a:avLst/>
            </a:prstGeom>
            <a:solidFill>
              <a:srgbClr val="DFBA3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MX" dirty="0" smtClean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  <a:p>
              <a:pPr algn="ctr" eaLnBrk="1" hangingPunct="1">
                <a:defRPr/>
              </a:pPr>
              <a:endParaRPr lang="es-MX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  <a:p>
              <a:pPr algn="ctr" eaLnBrk="1" hangingPunct="1">
                <a:defRPr/>
              </a:pPr>
              <a:r>
                <a:rPr lang="es-MX" dirty="0" smtClean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Sistema </a:t>
              </a:r>
              <a:r>
                <a:rPr lang="es-MX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Nacional</a:t>
              </a:r>
            </a:p>
            <a:p>
              <a:pPr algn="ctr" eaLnBrk="1" hangingPunct="1">
                <a:defRPr/>
              </a:pPr>
              <a:r>
                <a:rPr lang="es-MX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de</a:t>
              </a:r>
            </a:p>
            <a:p>
              <a:pPr algn="ctr" eaLnBrk="1" hangingPunct="1">
                <a:defRPr/>
              </a:pPr>
              <a:r>
                <a:rPr lang="es-MX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Transparencia y Protección de Datos Personales</a:t>
              </a:r>
            </a:p>
            <a:p>
              <a:pPr algn="ctr" eaLnBrk="1" hangingPunct="1">
                <a:defRPr/>
              </a:pPr>
              <a:endParaRPr lang="es-MX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  <a:p>
              <a:pPr algn="ctr" eaLnBrk="1" hangingPunct="1">
                <a:defRPr/>
              </a:pPr>
              <a:endParaRPr lang="es-MX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43012" name="Título 1"/>
          <p:cNvSpPr txBox="1">
            <a:spLocks/>
          </p:cNvSpPr>
          <p:nvPr/>
        </p:nvSpPr>
        <p:spPr bwMode="auto">
          <a:xfrm>
            <a:off x="463550" y="56610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defTabSz="45720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defTabSz="4572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defTabSz="4572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defTabSz="4572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11560" y="303620"/>
            <a:ext cx="7848872" cy="452431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spcBef>
                <a:spcPct val="0"/>
              </a:spcBef>
              <a:buNone/>
              <a:defRPr>
                <a:latin typeface="Arial Rounded MT Bold" panose="020F0704030504030204" pitchFamily="34" charset="0"/>
              </a:defRPr>
            </a:lvl1pPr>
          </a:lstStyle>
          <a:p>
            <a:pPr algn="just"/>
            <a:r>
              <a:rPr lang="es-MX" sz="2400" dirty="0"/>
              <a:t>La problemática es que para el cumplimiento de la reforma constitucional en mención, que en esencia va encaminada a hacer efectivos el derecho de acceso a la información, garantizar la protección de datos personales y hacer de las instituciones públicas y de las personas o entes que ejerzan recursos públicos espacios eficazmente transparentes y que rindan puntualmente cuentas; no basta exclusivamente con la creación de leyes, sino que se requieren de los instrumentos técnicos que brinden la operación para el acatamiento de la legislación.</a:t>
            </a:r>
          </a:p>
        </p:txBody>
      </p:sp>
    </p:spTree>
    <p:extLst>
      <p:ext uri="{BB962C8B-B14F-4D97-AF65-F5344CB8AC3E}">
        <p14:creationId xmlns:p14="http://schemas.microsoft.com/office/powerpoint/2010/main" val="304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0" y="16472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1619672" y="1772816"/>
            <a:ext cx="6624736" cy="2736305"/>
          </a:xfrm>
          <a:prstGeom prst="roundRect">
            <a:avLst/>
          </a:prstGeom>
          <a:noFill/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kern="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Sistema Institucional de Gestión Documental, Administración de Archivos </a:t>
            </a:r>
            <a:r>
              <a:rPr lang="es-MX" sz="3600" b="1" kern="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y </a:t>
            </a:r>
            <a:endParaRPr lang="es-MX" sz="3600" b="1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s-MX" sz="3600" b="1" kern="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Transparencia (SIGDAAT)</a:t>
            </a:r>
            <a:endParaRPr lang="es-ES" sz="3600" b="1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3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1941</Words>
  <Application>Microsoft Office PowerPoint</Application>
  <PresentationFormat>Presentación en pantalla (4:3)</PresentationFormat>
  <Paragraphs>371</Paragraphs>
  <Slides>50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1" baseType="lpstr">
      <vt:lpstr>Tema de Office</vt:lpstr>
      <vt:lpstr>Presentación de PowerPoint</vt:lpstr>
      <vt:lpstr>Presentación de PowerPoint</vt:lpstr>
      <vt:lpstr>REFORMA CONSTITUCIONAL EN MATÉRIA DE TRANSPARENCIA </vt:lpstr>
      <vt:lpstr>Presentación de PowerPoint</vt:lpstr>
      <vt:lpstr>Presentación de PowerPoint</vt:lpstr>
      <vt:lpstr>Presentación de PowerPoint</vt:lpstr>
      <vt:lpstr>Reforma Constitucional en materia de transparencia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 de diagnóstico </vt:lpstr>
      <vt:lpstr> Organización documental  </vt:lpstr>
      <vt:lpstr>Ley Federal de Archivos</vt:lpstr>
      <vt:lpstr>Presentación de PowerPoint</vt:lpstr>
      <vt:lpstr>Presentación de PowerPoint</vt:lpstr>
      <vt:lpstr>LEY FEDERAL DE ARCHIVOS Artículo 4,Fracción  II </vt:lpstr>
      <vt:lpstr>Documento de archivo </vt:lpstr>
      <vt:lpstr>Sistema  LFA Artículo 18.</vt:lpstr>
      <vt:lpstr>Presentación de PowerPoint</vt:lpstr>
      <vt:lpstr>Presentación de PowerPoint</vt:lpstr>
      <vt:lpstr>Ciclo vital del documento </vt:lpstr>
      <vt:lpstr> Cuadro General del Clasificación Archivística (CGCA) </vt:lpstr>
      <vt:lpstr>Presentación de PowerPoint</vt:lpstr>
      <vt:lpstr>      </vt:lpstr>
      <vt:lpstr>Estructura del CADIDO</vt:lpstr>
      <vt:lpstr>Plazos de conservación</vt:lpstr>
      <vt:lpstr>Clasificación de la información</vt:lpstr>
      <vt:lpstr>Presentación de PowerPoint</vt:lpstr>
      <vt:lpstr>        Procesos Archivísticos a desarrollar 2016.  </vt:lpstr>
      <vt:lpstr>Transferencias Primarias </vt:lpstr>
      <vt:lpstr>Dependencias </vt:lpstr>
      <vt:lpstr>Micrositio Archivo General </vt:lpstr>
      <vt:lpstr>Presentación de PowerPoint</vt:lpstr>
      <vt:lpstr>Dinámica </vt:lpstr>
      <vt:lpstr>Requerimientos para intervenciones  </vt:lpstr>
      <vt:lpstr>Facebook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R. Trujano Amador</dc:creator>
  <cp:lastModifiedBy>usuario</cp:lastModifiedBy>
  <cp:revision>255</cp:revision>
  <dcterms:created xsi:type="dcterms:W3CDTF">2015-05-20T15:16:26Z</dcterms:created>
  <dcterms:modified xsi:type="dcterms:W3CDTF">2016-04-19T15:37:18Z</dcterms:modified>
</cp:coreProperties>
</file>